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85" r:id="rId16"/>
    <p:sldId id="275" r:id="rId17"/>
    <p:sldId id="310" r:id="rId18"/>
    <p:sldId id="273" r:id="rId19"/>
    <p:sldId id="274" r:id="rId20"/>
    <p:sldId id="277" r:id="rId21"/>
    <p:sldId id="276" r:id="rId22"/>
    <p:sldId id="286" r:id="rId23"/>
    <p:sldId id="282" r:id="rId24"/>
    <p:sldId id="281" r:id="rId25"/>
    <p:sldId id="288" r:id="rId26"/>
    <p:sldId id="290" r:id="rId27"/>
    <p:sldId id="291" r:id="rId28"/>
    <p:sldId id="292" r:id="rId29"/>
    <p:sldId id="294" r:id="rId30"/>
    <p:sldId id="296" r:id="rId31"/>
    <p:sldId id="295" r:id="rId32"/>
    <p:sldId id="297" r:id="rId33"/>
    <p:sldId id="298" r:id="rId34"/>
    <p:sldId id="300" r:id="rId35"/>
    <p:sldId id="301" r:id="rId36"/>
    <p:sldId id="302" r:id="rId37"/>
    <p:sldId id="299" r:id="rId38"/>
    <p:sldId id="303" r:id="rId39"/>
    <p:sldId id="308" r:id="rId40"/>
    <p:sldId id="305" r:id="rId41"/>
    <p:sldId id="306" r:id="rId42"/>
    <p:sldId id="278" r:id="rId43"/>
    <p:sldId id="31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71A8DD-AC87-604C-B481-72CAFCF8E0A8}">
          <p14:sldIdLst>
            <p14:sldId id="256"/>
            <p14:sldId id="257"/>
            <p14:sldId id="258"/>
            <p14:sldId id="259"/>
            <p14:sldId id="260"/>
            <p14:sldId id="261"/>
            <p14:sldId id="262"/>
            <p14:sldId id="264"/>
            <p14:sldId id="265"/>
            <p14:sldId id="266"/>
            <p14:sldId id="268"/>
            <p14:sldId id="269"/>
            <p14:sldId id="270"/>
            <p14:sldId id="271"/>
            <p14:sldId id="285"/>
            <p14:sldId id="275"/>
            <p14:sldId id="310"/>
          </p14:sldIdLst>
        </p14:section>
        <p14:section name="Baseline Assessment" id="{FCBB5E47-0053-584D-ABC6-5F6964803230}">
          <p14:sldIdLst>
            <p14:sldId id="273"/>
            <p14:sldId id="274"/>
            <p14:sldId id="277"/>
          </p14:sldIdLst>
        </p14:section>
        <p14:section name="Formative Assessment" id="{9263135B-1C0B-2344-9DB6-9323AA1B01AA}">
          <p14:sldIdLst>
            <p14:sldId id="276"/>
            <p14:sldId id="286"/>
            <p14:sldId id="282"/>
            <p14:sldId id="281"/>
            <p14:sldId id="288"/>
            <p14:sldId id="290"/>
            <p14:sldId id="291"/>
            <p14:sldId id="292"/>
            <p14:sldId id="294"/>
            <p14:sldId id="296"/>
            <p14:sldId id="295"/>
            <p14:sldId id="297"/>
            <p14:sldId id="298"/>
            <p14:sldId id="300"/>
            <p14:sldId id="301"/>
            <p14:sldId id="302"/>
            <p14:sldId id="299"/>
            <p14:sldId id="303"/>
            <p14:sldId id="308"/>
            <p14:sldId id="305"/>
            <p14:sldId id="306"/>
            <p14:sldId id="278"/>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E8"/>
    <a:srgbClr val="F9E7E2"/>
    <a:srgbClr val="FFD9CC"/>
    <a:srgbClr val="C0C0C0"/>
    <a:srgbClr val="008F00"/>
    <a:srgbClr val="4E8F00"/>
    <a:srgbClr val="73FB79"/>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7"/>
    <p:restoredTop sz="80103" autoAdjust="0"/>
  </p:normalViewPr>
  <p:slideViewPr>
    <p:cSldViewPr snapToGrid="0" snapToObjects="1">
      <p:cViewPr>
        <p:scale>
          <a:sx n="170" d="100"/>
          <a:sy n="170" d="100"/>
        </p:scale>
        <p:origin x="928" y="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18A93-0BDC-424B-81E7-0EC6129F7D38}" type="datetimeFigureOut">
              <a:rPr lang="en-US" smtClean="0"/>
              <a:t>11/13/17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D5BF4-4CE4-C542-A753-9CBC36D64BF8}" type="slidenum">
              <a:rPr lang="en-US" smtClean="0"/>
              <a:t>‹#›</a:t>
            </a:fld>
            <a:endParaRPr lang="en-US" dirty="0"/>
          </a:p>
        </p:txBody>
      </p:sp>
    </p:spTree>
    <p:extLst>
      <p:ext uri="{BB962C8B-B14F-4D97-AF65-F5344CB8AC3E}">
        <p14:creationId xmlns:p14="http://schemas.microsoft.com/office/powerpoint/2010/main" val="1662199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a:t>
            </a:fld>
            <a:endParaRPr lang="en-US" dirty="0"/>
          </a:p>
        </p:txBody>
      </p:sp>
    </p:spTree>
    <p:extLst>
      <p:ext uri="{BB962C8B-B14F-4D97-AF65-F5344CB8AC3E}">
        <p14:creationId xmlns:p14="http://schemas.microsoft.com/office/powerpoint/2010/main" val="124782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Any ’learning episode’ needs</a:t>
            </a:r>
            <a:r>
              <a:rPr lang="en-US" baseline="0" dirty="0" smtClean="0"/>
              <a:t> aims/learning objectives. We find out where a student has got to using summative assessment. </a:t>
            </a:r>
            <a:endParaRPr lang="en-US" dirty="0" smtClean="0"/>
          </a:p>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10</a:t>
            </a:fld>
            <a:endParaRPr lang="en-US" dirty="0"/>
          </a:p>
        </p:txBody>
      </p:sp>
    </p:spTree>
    <p:extLst>
      <p:ext uri="{BB962C8B-B14F-4D97-AF65-F5344CB8AC3E}">
        <p14:creationId xmlns:p14="http://schemas.microsoft.com/office/powerpoint/2010/main" val="169466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find out where the students start from in</a:t>
            </a:r>
            <a:r>
              <a:rPr lang="en-US" baseline="0" dirty="0" smtClean="0"/>
              <a:t> terms of knowledge/skills using baseline assessment.</a:t>
            </a:r>
          </a:p>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11</a:t>
            </a:fld>
            <a:endParaRPr lang="en-US" dirty="0"/>
          </a:p>
        </p:txBody>
      </p:sp>
    </p:spTree>
    <p:extLst>
      <p:ext uri="{BB962C8B-B14F-4D97-AF65-F5344CB8AC3E}">
        <p14:creationId xmlns:p14="http://schemas.microsoft.com/office/powerpoint/2010/main" val="169466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cannot use</a:t>
            </a:r>
            <a:r>
              <a:rPr lang="en-US" baseline="0" dirty="0" smtClean="0"/>
              <a:t> baseline or summative assessment to find out why progress is not being made. </a:t>
            </a:r>
          </a:p>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12</a:t>
            </a:fld>
            <a:endParaRPr lang="en-US" dirty="0"/>
          </a:p>
        </p:txBody>
      </p:sp>
    </p:spTree>
    <p:extLst>
      <p:ext uri="{BB962C8B-B14F-4D97-AF65-F5344CB8AC3E}">
        <p14:creationId xmlns:p14="http://schemas.microsoft.com/office/powerpoint/2010/main" val="169466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Formative assessment is like peering under the water to examine </a:t>
            </a:r>
            <a:r>
              <a:rPr lang="en-US" i="1" baseline="0" dirty="0" smtClean="0"/>
              <a:t>how</a:t>
            </a:r>
            <a:r>
              <a:rPr lang="en-US" baseline="0" dirty="0" smtClean="0"/>
              <a:t> and </a:t>
            </a:r>
            <a:r>
              <a:rPr lang="en-US" i="1" baseline="0" dirty="0" smtClean="0"/>
              <a:t>why </a:t>
            </a:r>
            <a:r>
              <a:rPr lang="en-US" i="0" baseline="0" dirty="0" smtClean="0"/>
              <a:t>the swan is swimming in the way that it is. </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13</a:t>
            </a:fld>
            <a:endParaRPr lang="en-US" dirty="0"/>
          </a:p>
        </p:txBody>
      </p:sp>
    </p:spTree>
    <p:extLst>
      <p:ext uri="{BB962C8B-B14F-4D97-AF65-F5344CB8AC3E}">
        <p14:creationId xmlns:p14="http://schemas.microsoft.com/office/powerpoint/2010/main" val="169466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14</a:t>
            </a:fld>
            <a:endParaRPr lang="en-US" dirty="0"/>
          </a:p>
        </p:txBody>
      </p:sp>
    </p:spTree>
    <p:extLst>
      <p:ext uri="{BB962C8B-B14F-4D97-AF65-F5344CB8AC3E}">
        <p14:creationId xmlns:p14="http://schemas.microsoft.com/office/powerpoint/2010/main" val="5448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15</a:t>
            </a:fld>
            <a:endParaRPr lang="en-US" dirty="0"/>
          </a:p>
        </p:txBody>
      </p:sp>
    </p:spTree>
    <p:extLst>
      <p:ext uri="{BB962C8B-B14F-4D97-AF65-F5344CB8AC3E}">
        <p14:creationId xmlns:p14="http://schemas.microsoft.com/office/powerpoint/2010/main" val="116337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16</a:t>
            </a:fld>
            <a:endParaRPr lang="en-US" dirty="0"/>
          </a:p>
        </p:txBody>
      </p:sp>
    </p:spTree>
    <p:extLst>
      <p:ext uri="{BB962C8B-B14F-4D97-AF65-F5344CB8AC3E}">
        <p14:creationId xmlns:p14="http://schemas.microsoft.com/office/powerpoint/2010/main" val="201025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17</a:t>
            </a:fld>
            <a:endParaRPr lang="en-US" dirty="0"/>
          </a:p>
        </p:txBody>
      </p:sp>
    </p:spTree>
    <p:extLst>
      <p:ext uri="{BB962C8B-B14F-4D97-AF65-F5344CB8AC3E}">
        <p14:creationId xmlns:p14="http://schemas.microsoft.com/office/powerpoint/2010/main" val="35236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18</a:t>
            </a:fld>
            <a:endParaRPr lang="en-US" dirty="0"/>
          </a:p>
        </p:txBody>
      </p:sp>
    </p:spTree>
    <p:extLst>
      <p:ext uri="{BB962C8B-B14F-4D97-AF65-F5344CB8AC3E}">
        <p14:creationId xmlns:p14="http://schemas.microsoft.com/office/powerpoint/2010/main" val="39880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 from </a:t>
            </a:r>
            <a:r>
              <a:rPr lang="en-US" i="1" baseline="0" dirty="0" smtClean="0"/>
              <a:t>Exploring Science: Working Scientifically </a:t>
            </a:r>
            <a:r>
              <a:rPr lang="en-US" baseline="0" dirty="0" smtClean="0"/>
              <a:t>(Pearson). </a:t>
            </a:r>
          </a:p>
        </p:txBody>
      </p:sp>
      <p:sp>
        <p:nvSpPr>
          <p:cNvPr id="4" name="Slide Number Placeholder 3"/>
          <p:cNvSpPr>
            <a:spLocks noGrp="1"/>
          </p:cNvSpPr>
          <p:nvPr>
            <p:ph type="sldNum" sz="quarter" idx="10"/>
          </p:nvPr>
        </p:nvSpPr>
        <p:spPr/>
        <p:txBody>
          <a:bodyPr/>
          <a:lstStyle/>
          <a:p>
            <a:fld id="{52CD5BF4-4CE4-C542-A753-9CBC36D64BF8}" type="slidenum">
              <a:rPr lang="en-US" smtClean="0"/>
              <a:t>19</a:t>
            </a:fld>
            <a:endParaRPr lang="en-US" dirty="0"/>
          </a:p>
        </p:txBody>
      </p:sp>
    </p:spTree>
    <p:extLst>
      <p:ext uri="{BB962C8B-B14F-4D97-AF65-F5344CB8AC3E}">
        <p14:creationId xmlns:p14="http://schemas.microsoft.com/office/powerpoint/2010/main" val="124578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Mark Levesley is a science education writer based in the UK,</a:t>
            </a:r>
            <a:r>
              <a:rPr lang="en-GB" sz="1200" kern="1200" baseline="0" dirty="0" smtClean="0">
                <a:solidFill>
                  <a:schemeClr val="tx1"/>
                </a:solidFill>
                <a:effectLst/>
                <a:latin typeface="+mn-lt"/>
                <a:ea typeface="+mn-ea"/>
                <a:cs typeface="+mn-cs"/>
              </a:rPr>
              <a:t> and also works as a series editor. This involves planning how a course of books work, including the assessment. </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2</a:t>
            </a:fld>
            <a:endParaRPr lang="en-US" dirty="0"/>
          </a:p>
        </p:txBody>
      </p:sp>
    </p:spTree>
    <p:extLst>
      <p:ext uri="{BB962C8B-B14F-4D97-AF65-F5344CB8AC3E}">
        <p14:creationId xmlns:p14="http://schemas.microsoft.com/office/powerpoint/2010/main" val="3306318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CD5BF4-4CE4-C542-A753-9CBC36D64BF8}" type="slidenum">
              <a:rPr lang="en-US" smtClean="0"/>
              <a:t>20</a:t>
            </a:fld>
            <a:endParaRPr lang="en-US" dirty="0"/>
          </a:p>
        </p:txBody>
      </p:sp>
    </p:spTree>
    <p:extLst>
      <p:ext uri="{BB962C8B-B14F-4D97-AF65-F5344CB8AC3E}">
        <p14:creationId xmlns:p14="http://schemas.microsoft.com/office/powerpoint/2010/main" val="55816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CD5BF4-4CE4-C542-A753-9CBC36D64BF8}" type="slidenum">
              <a:rPr lang="en-US" smtClean="0"/>
              <a:t>21</a:t>
            </a:fld>
            <a:endParaRPr lang="en-US" dirty="0"/>
          </a:p>
        </p:txBody>
      </p:sp>
    </p:spTree>
    <p:extLst>
      <p:ext uri="{BB962C8B-B14F-4D97-AF65-F5344CB8AC3E}">
        <p14:creationId xmlns:p14="http://schemas.microsoft.com/office/powerpoint/2010/main" val="201002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CD5BF4-4CE4-C542-A753-9CBC36D64BF8}" type="slidenum">
              <a:rPr lang="en-US" smtClean="0"/>
              <a:t>22</a:t>
            </a:fld>
            <a:endParaRPr lang="en-US" dirty="0"/>
          </a:p>
        </p:txBody>
      </p:sp>
    </p:spTree>
    <p:extLst>
      <p:ext uri="{BB962C8B-B14F-4D97-AF65-F5344CB8AC3E}">
        <p14:creationId xmlns:p14="http://schemas.microsoft.com/office/powerpoint/2010/main" val="45983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23</a:t>
            </a:fld>
            <a:endParaRPr lang="en-US" dirty="0"/>
          </a:p>
        </p:txBody>
      </p:sp>
    </p:spTree>
    <p:extLst>
      <p:ext uri="{BB962C8B-B14F-4D97-AF65-F5344CB8AC3E}">
        <p14:creationId xmlns:p14="http://schemas.microsoft.com/office/powerpoint/2010/main" val="1018212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formative</a:t>
            </a:r>
            <a:r>
              <a:rPr lang="en-US" baseline="0" dirty="0" smtClean="0"/>
              <a:t> assessment we do not use previous test scores or feedback in the form of grades, marks, percentages etc.</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24</a:t>
            </a:fld>
            <a:endParaRPr lang="en-US" dirty="0"/>
          </a:p>
        </p:txBody>
      </p:sp>
    </p:spTree>
    <p:extLst>
      <p:ext uri="{BB962C8B-B14F-4D97-AF65-F5344CB8AC3E}">
        <p14:creationId xmlns:p14="http://schemas.microsoft.com/office/powerpoint/2010/main" val="150254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questioning</a:t>
            </a:r>
            <a:r>
              <a:rPr lang="en-GB" baseline="0" dirty="0" smtClean="0"/>
              <a:t> individual students in a formative way. </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25</a:t>
            </a:fld>
            <a:endParaRPr lang="en-US" dirty="0"/>
          </a:p>
        </p:txBody>
      </p:sp>
    </p:spTree>
    <p:extLst>
      <p:ext uri="{BB962C8B-B14F-4D97-AF65-F5344CB8AC3E}">
        <p14:creationId xmlns:p14="http://schemas.microsoft.com/office/powerpoint/2010/main" val="555691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Example of formative questioning. The direct answer (‘caught’) is secondary to how students are going about working out that answer. We want to promote deeper understanding of the concept and not allow students to rely on simple recall. </a:t>
            </a:r>
            <a:endParaRPr lang="en-GB"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26</a:t>
            </a:fld>
            <a:endParaRPr lang="en-US" dirty="0"/>
          </a:p>
        </p:txBody>
      </p:sp>
    </p:spTree>
    <p:extLst>
      <p:ext uri="{BB962C8B-B14F-4D97-AF65-F5344CB8AC3E}">
        <p14:creationId xmlns:p14="http://schemas.microsoft.com/office/powerpoint/2010/main" val="555026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questioning</a:t>
            </a:r>
            <a:r>
              <a:rPr lang="en-GB" baseline="0" dirty="0" smtClean="0"/>
              <a:t> the whole class or a group of students in a formative way. </a:t>
            </a: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27</a:t>
            </a:fld>
            <a:endParaRPr lang="en-US" dirty="0"/>
          </a:p>
        </p:txBody>
      </p:sp>
    </p:spTree>
    <p:extLst>
      <p:ext uri="{BB962C8B-B14F-4D97-AF65-F5344CB8AC3E}">
        <p14:creationId xmlns:p14="http://schemas.microsoft.com/office/powerpoint/2010/main" val="1210249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Group work to illustrate the importance of students in a group having a defined role within the group, so that the success of the group depends on the contributions by all the students. </a:t>
            </a:r>
            <a:endParaRPr lang="en-GB"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28</a:t>
            </a:fld>
            <a:endParaRPr lang="en-US" dirty="0"/>
          </a:p>
        </p:txBody>
      </p:sp>
    </p:spTree>
    <p:extLst>
      <p:ext uri="{BB962C8B-B14F-4D97-AF65-F5344CB8AC3E}">
        <p14:creationId xmlns:p14="http://schemas.microsoft.com/office/powerpoint/2010/main" val="1546856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Group work is good for getting students to ‘open up’ and so work formatively with their</a:t>
            </a:r>
            <a:r>
              <a:rPr lang="en-GB" baseline="0" dirty="0" smtClean="0"/>
              <a:t> peers. However, group work needs to be effective and students must work </a:t>
            </a:r>
            <a:r>
              <a:rPr lang="en-GB" i="1" baseline="0" dirty="0" smtClean="0"/>
              <a:t>as</a:t>
            </a:r>
            <a:r>
              <a:rPr lang="en-GB" baseline="0" dirty="0" smtClean="0"/>
              <a:t> a group and not just </a:t>
            </a:r>
            <a:r>
              <a:rPr lang="en-GB" i="1" baseline="0" dirty="0" smtClean="0"/>
              <a:t>in</a:t>
            </a:r>
            <a:r>
              <a:rPr lang="en-GB" baseline="0" dirty="0" smtClean="0"/>
              <a:t> a group.</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29</a:t>
            </a:fld>
            <a:endParaRPr lang="en-US" dirty="0"/>
          </a:p>
        </p:txBody>
      </p:sp>
    </p:spTree>
    <p:extLst>
      <p:ext uri="{BB962C8B-B14F-4D97-AF65-F5344CB8AC3E}">
        <p14:creationId xmlns:p14="http://schemas.microsoft.com/office/powerpoint/2010/main" val="28188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Copyright</a:t>
            </a:r>
            <a:r>
              <a:rPr lang="en-US" baseline="0" dirty="0" smtClean="0"/>
              <a:t> </a:t>
            </a:r>
            <a:r>
              <a:rPr lang="en-US" baseline="0" dirty="0" err="1" smtClean="0"/>
              <a:t>Viscog</a:t>
            </a:r>
            <a:r>
              <a:rPr lang="en-US" baseline="0" dirty="0" smtClean="0"/>
              <a:t> Productions. </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3</a:t>
            </a:fld>
            <a:endParaRPr lang="en-US" dirty="0"/>
          </a:p>
        </p:txBody>
      </p:sp>
    </p:spTree>
    <p:extLst>
      <p:ext uri="{BB962C8B-B14F-4D97-AF65-F5344CB8AC3E}">
        <p14:creationId xmlns:p14="http://schemas.microsoft.com/office/powerpoint/2010/main" val="611388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groups to work on questions </a:t>
            </a:r>
            <a:r>
              <a:rPr lang="en-GB" baseline="0" dirty="0" smtClean="0"/>
              <a:t>in a formative way. </a:t>
            </a: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Some text books have questions that are labelled with the skills that they involve. For example, in </a:t>
            </a:r>
            <a:r>
              <a:rPr lang="en-GB" sz="1200" i="1" kern="1200" baseline="0" dirty="0" smtClean="0">
                <a:solidFill>
                  <a:schemeClr val="tx1"/>
                </a:solidFill>
                <a:effectLst/>
                <a:latin typeface="+mn-lt"/>
                <a:ea typeface="+mn-ea"/>
                <a:cs typeface="+mn-cs"/>
              </a:rPr>
              <a:t>Edexcel IGCSE Biology </a:t>
            </a:r>
            <a:r>
              <a:rPr lang="en-GB" sz="1200" kern="1200" baseline="0" dirty="0" smtClean="0">
                <a:solidFill>
                  <a:schemeClr val="tx1"/>
                </a:solidFill>
                <a:effectLst/>
                <a:latin typeface="+mn-lt"/>
                <a:ea typeface="+mn-ea"/>
                <a:cs typeface="+mn-cs"/>
              </a:rPr>
              <a:t>(Pearson), questions labelled with ‘analysis’ or ‘reasoning’ are good ones for a group to answer. Look for questions that have command words such as ‘explain’ or ‘evaluate’, and break down the question so that students all have a defined role.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‘Thinking skills’ questions are open-ended questions that have more than one answer. Students need to try to come up with many different answers and so get used to the idea of thinking around a question, and thinking more deeply about what a question means, rather than imagining that every question has a definite answer that is right or wrong.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 from </a:t>
            </a:r>
            <a:r>
              <a:rPr lang="en-US" i="1" baseline="0" dirty="0" smtClean="0"/>
              <a:t>Exploring Science: Working Scientifically </a:t>
            </a:r>
            <a:r>
              <a:rPr lang="en-US" baseline="0" dirty="0" smtClean="0"/>
              <a:t>(Pearson). </a:t>
            </a:r>
          </a:p>
        </p:txBody>
      </p:sp>
      <p:sp>
        <p:nvSpPr>
          <p:cNvPr id="4" name="Slide Number Placeholder 3"/>
          <p:cNvSpPr>
            <a:spLocks noGrp="1"/>
          </p:cNvSpPr>
          <p:nvPr>
            <p:ph type="sldNum" sz="quarter" idx="10"/>
          </p:nvPr>
        </p:nvSpPr>
        <p:spPr/>
        <p:txBody>
          <a:bodyPr/>
          <a:lstStyle/>
          <a:p>
            <a:fld id="{52CD5BF4-4CE4-C542-A753-9CBC36D64BF8}" type="slidenum">
              <a:rPr lang="en-US" smtClean="0"/>
              <a:t>30</a:t>
            </a:fld>
            <a:endParaRPr lang="en-US" dirty="0"/>
          </a:p>
        </p:txBody>
      </p:sp>
    </p:spTree>
    <p:extLst>
      <p:ext uri="{BB962C8B-B14F-4D97-AF65-F5344CB8AC3E}">
        <p14:creationId xmlns:p14="http://schemas.microsoft.com/office/powerpoint/2010/main" val="1850987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using check</a:t>
            </a:r>
            <a:r>
              <a:rPr lang="en-GB" baseline="0" dirty="0" smtClean="0"/>
              <a:t> lists in a formative way. </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31</a:t>
            </a:fld>
            <a:endParaRPr lang="en-US" dirty="0"/>
          </a:p>
        </p:txBody>
      </p:sp>
    </p:spTree>
    <p:extLst>
      <p:ext uri="{BB962C8B-B14F-4D97-AF65-F5344CB8AC3E}">
        <p14:creationId xmlns:p14="http://schemas.microsoft.com/office/powerpoint/2010/main" val="414122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using multiple choice questions</a:t>
            </a:r>
            <a:r>
              <a:rPr lang="en-GB" baseline="0" dirty="0" smtClean="0"/>
              <a:t> in a formative way.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 multiple choice answer sheet from </a:t>
            </a:r>
            <a:r>
              <a:rPr lang="en-US" i="1" baseline="0" dirty="0" smtClean="0"/>
              <a:t>Exploring Science: Working Scientifically </a:t>
            </a:r>
            <a:r>
              <a:rPr lang="en-US" baseline="0" dirty="0" smtClean="0"/>
              <a:t>(Pearson).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32</a:t>
            </a:fld>
            <a:endParaRPr lang="en-US" dirty="0"/>
          </a:p>
        </p:txBody>
      </p:sp>
    </p:spTree>
    <p:extLst>
      <p:ext uri="{BB962C8B-B14F-4D97-AF65-F5344CB8AC3E}">
        <p14:creationId xmlns:p14="http://schemas.microsoft.com/office/powerpoint/2010/main" val="2002009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Combine answers to multiple choice questions with an indication of confidence levels to identify misconceptions.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The Profile of Misconceptions among Science Subject Student- Teachers in Primary Schools</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by Nataria Wahyuning Subayani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International Journal of Education &amp; Literacy Studies ISSN 2202-9478</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Vol. 4 No. 2; April 2016</a:t>
            </a:r>
            <a:br>
              <a:rPr lang="en-GB" sz="1200" kern="1200" dirty="0" smtClean="0">
                <a:solidFill>
                  <a:schemeClr val="tx1"/>
                </a:solidFill>
                <a:effectLst/>
                <a:latin typeface="+mn-lt"/>
                <a:ea typeface="+mn-ea"/>
                <a:cs typeface="+mn-cs"/>
              </a:rPr>
            </a:b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33</a:t>
            </a:fld>
            <a:endParaRPr lang="en-US" dirty="0"/>
          </a:p>
        </p:txBody>
      </p:sp>
    </p:spTree>
    <p:extLst>
      <p:ext uri="{BB962C8B-B14F-4D97-AF65-F5344CB8AC3E}">
        <p14:creationId xmlns:p14="http://schemas.microsoft.com/office/powerpoint/2010/main" val="332556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using longer answer</a:t>
            </a:r>
            <a:r>
              <a:rPr lang="en-GB" baseline="0" dirty="0" smtClean="0"/>
              <a:t> </a:t>
            </a:r>
            <a:r>
              <a:rPr lang="en-GB" dirty="0" smtClean="0"/>
              <a:t>questions</a:t>
            </a:r>
            <a:r>
              <a:rPr lang="en-GB" baseline="0" dirty="0" smtClean="0"/>
              <a:t> in a formative way. Research shows that students continue developing their understand best if </a:t>
            </a:r>
            <a:r>
              <a:rPr lang="en-GB" i="1" baseline="0" dirty="0" smtClean="0"/>
              <a:t>only </a:t>
            </a:r>
            <a:r>
              <a:rPr lang="en-GB" i="0" baseline="0" dirty="0" smtClean="0"/>
              <a:t>given comments (no marks). </a:t>
            </a: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Butler, R. (1988). Enhancing and undermining intrinsic motivation; the effects of task-involving and ego-involving evaluation on interest and performance. British Journal of Educational Psychology, 58, 1–14.</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34</a:t>
            </a:fld>
            <a:endParaRPr lang="en-US" dirty="0"/>
          </a:p>
        </p:txBody>
      </p:sp>
    </p:spTree>
    <p:extLst>
      <p:ext uri="{BB962C8B-B14F-4D97-AF65-F5344CB8AC3E}">
        <p14:creationId xmlns:p14="http://schemas.microsoft.com/office/powerpoint/2010/main" val="1025653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Tips for using longer answer</a:t>
            </a:r>
            <a:r>
              <a:rPr lang="en-GB" baseline="0" dirty="0" smtClean="0"/>
              <a:t> </a:t>
            </a:r>
            <a:r>
              <a:rPr lang="en-GB" dirty="0" smtClean="0"/>
              <a:t>questions</a:t>
            </a:r>
            <a:r>
              <a:rPr lang="en-GB" baseline="0" dirty="0" smtClean="0"/>
              <a:t> in a formative way. Save student work from previous years and get current students to:</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rank answers to the same question in order (best to worst) and explain the ordering</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match your comments to the answers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write their own comments on the answers (e.g. two good points and a way to improve)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develop a mark scheme for the question (and then compare that with the official mark scheme). Do not show the marks in the question. </a:t>
            </a:r>
          </a:p>
        </p:txBody>
      </p:sp>
      <p:sp>
        <p:nvSpPr>
          <p:cNvPr id="4" name="Slide Number Placeholder 3"/>
          <p:cNvSpPr>
            <a:spLocks noGrp="1"/>
          </p:cNvSpPr>
          <p:nvPr>
            <p:ph type="sldNum" sz="quarter" idx="10"/>
          </p:nvPr>
        </p:nvSpPr>
        <p:spPr/>
        <p:txBody>
          <a:bodyPr/>
          <a:lstStyle/>
          <a:p>
            <a:fld id="{52CD5BF4-4CE4-C542-A753-9CBC36D64BF8}" type="slidenum">
              <a:rPr lang="en-US" smtClean="0"/>
              <a:t>35</a:t>
            </a:fld>
            <a:endParaRPr lang="en-US" dirty="0"/>
          </a:p>
        </p:txBody>
      </p:sp>
    </p:spTree>
    <p:extLst>
      <p:ext uri="{BB962C8B-B14F-4D97-AF65-F5344CB8AC3E}">
        <p14:creationId xmlns:p14="http://schemas.microsoft.com/office/powerpoint/2010/main" val="84850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An example of good practice in peer-analysis. WWW What Was Wonderful. HTI How To Improve. Many teachers like to use the ‘2 stars and a wish’ approach, in which the student who is doing the analysing finds two good points about the work (2 stars) and identifies one way in which the work could be improved (the wish). There are lots of variations on this idea. </a:t>
            </a:r>
          </a:p>
        </p:txBody>
      </p:sp>
      <p:sp>
        <p:nvSpPr>
          <p:cNvPr id="4" name="Slide Number Placeholder 3"/>
          <p:cNvSpPr>
            <a:spLocks noGrp="1"/>
          </p:cNvSpPr>
          <p:nvPr>
            <p:ph type="sldNum" sz="quarter" idx="10"/>
          </p:nvPr>
        </p:nvSpPr>
        <p:spPr/>
        <p:txBody>
          <a:bodyPr/>
          <a:lstStyle/>
          <a:p>
            <a:fld id="{52CD5BF4-4CE4-C542-A753-9CBC36D64BF8}" type="slidenum">
              <a:rPr lang="en-US" smtClean="0"/>
              <a:t>36</a:t>
            </a:fld>
            <a:endParaRPr lang="en-US" dirty="0"/>
          </a:p>
        </p:txBody>
      </p:sp>
    </p:spTree>
    <p:extLst>
      <p:ext uri="{BB962C8B-B14F-4D97-AF65-F5344CB8AC3E}">
        <p14:creationId xmlns:p14="http://schemas.microsoft.com/office/powerpoint/2010/main" val="181704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Summary of ideas for </a:t>
            </a:r>
            <a:r>
              <a:rPr lang="en-GB" dirty="0" smtClean="0"/>
              <a:t>using longer answer</a:t>
            </a:r>
            <a:r>
              <a:rPr lang="en-GB" baseline="0" dirty="0" smtClean="0"/>
              <a:t> </a:t>
            </a:r>
            <a:r>
              <a:rPr lang="en-GB" dirty="0" smtClean="0"/>
              <a:t>questions</a:t>
            </a:r>
            <a:r>
              <a:rPr lang="en-GB" baseline="0" dirty="0" smtClean="0"/>
              <a:t> in a formative way. </a:t>
            </a: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37</a:t>
            </a:fld>
            <a:endParaRPr lang="en-US" dirty="0"/>
          </a:p>
        </p:txBody>
      </p:sp>
    </p:spTree>
    <p:extLst>
      <p:ext uri="{BB962C8B-B14F-4D97-AF65-F5344CB8AC3E}">
        <p14:creationId xmlns:p14="http://schemas.microsoft.com/office/powerpoint/2010/main" val="1114125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Some other ideas of activities that work well for formative assessment. You can find details in some of the documents listed on the ‘Further reading’ slide.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38</a:t>
            </a:fld>
            <a:endParaRPr lang="en-US" dirty="0"/>
          </a:p>
        </p:txBody>
      </p:sp>
    </p:spTree>
    <p:extLst>
      <p:ext uri="{BB962C8B-B14F-4D97-AF65-F5344CB8AC3E}">
        <p14:creationId xmlns:p14="http://schemas.microsoft.com/office/powerpoint/2010/main" val="1218295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Ideas for formative assessment action plans.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Scaffolding (third bullet) includes </a:t>
            </a:r>
            <a:r>
              <a:rPr lang="en-GB" baseline="0" dirty="0" smtClean="0"/>
              <a:t>breaking down information into smaller chunks. For example:</a:t>
            </a:r>
          </a:p>
          <a:p>
            <a:r>
              <a:rPr lang="en-GB" baseline="0" dirty="0" smtClean="0"/>
              <a:t>• students identify key terms in a paragraph and you ensure that they understand those first</a:t>
            </a:r>
          </a:p>
          <a:p>
            <a:r>
              <a:rPr lang="en-GB" baseline="0" dirty="0" smtClean="0"/>
              <a:t>• give students a paragraph as a ‘fill in the missing words’ (cloze) exercise. Increase the difficulty by adding in words that the student does not need or do not provide any of the words </a:t>
            </a:r>
          </a:p>
          <a:p>
            <a:r>
              <a:rPr lang="en-GB" baseline="0" dirty="0" smtClean="0"/>
              <a:t>• give students a list of key words that they must use in an answer</a:t>
            </a:r>
          </a:p>
          <a:p>
            <a:r>
              <a:rPr lang="en-GB" baseline="0" dirty="0" smtClean="0"/>
              <a:t>• give students sentence starters or endings that they need to use in an answer</a:t>
            </a:r>
          </a:p>
          <a:p>
            <a:r>
              <a:rPr lang="en-GB" baseline="0" dirty="0" smtClean="0"/>
              <a:t>• break a paragraph down into bullet points</a:t>
            </a:r>
          </a:p>
          <a:p>
            <a:r>
              <a:rPr lang="en-GB" baseline="0" dirty="0" smtClean="0"/>
              <a:t>• give students the sentences from the paragraph and ask them to reassemble the paragraph in a way that makes sense.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Example wheel of improvement from </a:t>
            </a:r>
            <a:r>
              <a:rPr lang="en-US" i="1" baseline="0" dirty="0" smtClean="0"/>
              <a:t>Exploring Science: Working Scientifically </a:t>
            </a:r>
            <a:r>
              <a:rPr lang="en-US" baseline="0" dirty="0" smtClean="0"/>
              <a:t>(Pearson). </a:t>
            </a:r>
          </a:p>
          <a:p>
            <a:endParaRPr lang="en-GB" baseline="0" dirty="0" smtClean="0"/>
          </a:p>
        </p:txBody>
      </p:sp>
      <p:sp>
        <p:nvSpPr>
          <p:cNvPr id="4" name="Slide Number Placeholder 3"/>
          <p:cNvSpPr>
            <a:spLocks noGrp="1"/>
          </p:cNvSpPr>
          <p:nvPr>
            <p:ph type="sldNum" sz="quarter" idx="10"/>
          </p:nvPr>
        </p:nvSpPr>
        <p:spPr/>
        <p:txBody>
          <a:bodyPr/>
          <a:lstStyle/>
          <a:p>
            <a:fld id="{52CD5BF4-4CE4-C542-A753-9CBC36D64BF8}" type="slidenum">
              <a:rPr lang="en-US" smtClean="0"/>
              <a:t>39</a:t>
            </a:fld>
            <a:endParaRPr lang="en-US" dirty="0"/>
          </a:p>
        </p:txBody>
      </p:sp>
    </p:spTree>
    <p:extLst>
      <p:ext uri="{BB962C8B-B14F-4D97-AF65-F5344CB8AC3E}">
        <p14:creationId xmlns:p14="http://schemas.microsoft.com/office/powerpoint/2010/main" val="618643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4</a:t>
            </a:fld>
            <a:endParaRPr lang="en-US" dirty="0"/>
          </a:p>
        </p:txBody>
      </p:sp>
    </p:spTree>
    <p:extLst>
      <p:ext uri="{BB962C8B-B14F-4D97-AF65-F5344CB8AC3E}">
        <p14:creationId xmlns:p14="http://schemas.microsoft.com/office/powerpoint/2010/main" val="611388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scheme developed for </a:t>
            </a:r>
            <a:r>
              <a:rPr lang="en-US" i="1" baseline="0" dirty="0" smtClean="0"/>
              <a:t>Edexcel 9-1 GCSE Sciences </a:t>
            </a:r>
            <a:r>
              <a:rPr lang="en-US" i="0" baseline="0" dirty="0" smtClean="0"/>
              <a:t>(Pearson) </a:t>
            </a:r>
            <a:r>
              <a:rPr lang="en-US" baseline="0" dirty="0" smtClean="0"/>
              <a:t>in order to embed formative assessment into the teaching. </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40</a:t>
            </a:fld>
            <a:endParaRPr lang="en-US" dirty="0"/>
          </a:p>
        </p:txBody>
      </p:sp>
    </p:spTree>
    <p:extLst>
      <p:ext uri="{BB962C8B-B14F-4D97-AF65-F5344CB8AC3E}">
        <p14:creationId xmlns:p14="http://schemas.microsoft.com/office/powerpoint/2010/main" val="783962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‘learning episode’ from</a:t>
            </a:r>
            <a:r>
              <a:rPr lang="en-US" baseline="0" dirty="0" smtClean="0"/>
              <a:t> </a:t>
            </a:r>
            <a:r>
              <a:rPr lang="en-US" i="1" baseline="0" dirty="0" smtClean="0"/>
              <a:t>Edexcel 9-1 GCSE Sciences </a:t>
            </a:r>
            <a:r>
              <a:rPr lang="en-US" baseline="0" dirty="0" smtClean="0"/>
              <a:t>(Pearson). </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41</a:t>
            </a:fld>
            <a:endParaRPr lang="en-US" dirty="0"/>
          </a:p>
        </p:txBody>
      </p:sp>
    </p:spTree>
    <p:extLst>
      <p:ext uri="{BB962C8B-B14F-4D97-AF65-F5344CB8AC3E}">
        <p14:creationId xmlns:p14="http://schemas.microsoft.com/office/powerpoint/2010/main" val="655045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recommend this book by Dylan Wiliam. </a:t>
            </a:r>
          </a:p>
          <a:p>
            <a:endParaRPr lang="en-US" baseline="0" dirty="0" smtClean="0"/>
          </a:p>
        </p:txBody>
      </p:sp>
      <p:sp>
        <p:nvSpPr>
          <p:cNvPr id="4" name="Slide Number Placeholder 3"/>
          <p:cNvSpPr>
            <a:spLocks noGrp="1"/>
          </p:cNvSpPr>
          <p:nvPr>
            <p:ph type="sldNum" sz="quarter" idx="10"/>
          </p:nvPr>
        </p:nvSpPr>
        <p:spPr/>
        <p:txBody>
          <a:bodyPr/>
          <a:lstStyle/>
          <a:p>
            <a:fld id="{52CD5BF4-4CE4-C542-A753-9CBC36D64BF8}" type="slidenum">
              <a:rPr lang="en-US" smtClean="0"/>
              <a:t>42</a:t>
            </a:fld>
            <a:endParaRPr lang="en-US" dirty="0"/>
          </a:p>
        </p:txBody>
      </p:sp>
    </p:spTree>
    <p:extLst>
      <p:ext uri="{BB962C8B-B14F-4D97-AF65-F5344CB8AC3E}">
        <p14:creationId xmlns:p14="http://schemas.microsoft.com/office/powerpoint/2010/main" val="982398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43</a:t>
            </a:fld>
            <a:endParaRPr lang="en-US" dirty="0"/>
          </a:p>
        </p:txBody>
      </p:sp>
    </p:spTree>
    <p:extLst>
      <p:ext uri="{BB962C8B-B14F-4D97-AF65-F5344CB8AC3E}">
        <p14:creationId xmlns:p14="http://schemas.microsoft.com/office/powerpoint/2010/main" val="77556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5</a:t>
            </a:fld>
            <a:endParaRPr lang="en-US" dirty="0"/>
          </a:p>
        </p:txBody>
      </p:sp>
    </p:spTree>
    <p:extLst>
      <p:ext uri="{BB962C8B-B14F-4D97-AF65-F5344CB8AC3E}">
        <p14:creationId xmlns:p14="http://schemas.microsoft.com/office/powerpoint/2010/main" val="61138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6</a:t>
            </a:fld>
            <a:endParaRPr lang="en-US" dirty="0"/>
          </a:p>
        </p:txBody>
      </p:sp>
    </p:spTree>
    <p:extLst>
      <p:ext uri="{BB962C8B-B14F-4D97-AF65-F5344CB8AC3E}">
        <p14:creationId xmlns:p14="http://schemas.microsoft.com/office/powerpoint/2010/main" val="61138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7</a:t>
            </a:fld>
            <a:endParaRPr lang="en-US" dirty="0"/>
          </a:p>
        </p:txBody>
      </p:sp>
    </p:spTree>
    <p:extLst>
      <p:ext uri="{BB962C8B-B14F-4D97-AF65-F5344CB8AC3E}">
        <p14:creationId xmlns:p14="http://schemas.microsoft.com/office/powerpoint/2010/main" val="61138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CD5BF4-4CE4-C542-A753-9CBC36D64BF8}" type="slidenum">
              <a:rPr lang="en-US" smtClean="0"/>
              <a:t>8</a:t>
            </a:fld>
            <a:endParaRPr lang="en-US" dirty="0"/>
          </a:p>
        </p:txBody>
      </p:sp>
    </p:spTree>
    <p:extLst>
      <p:ext uri="{BB962C8B-B14F-4D97-AF65-F5344CB8AC3E}">
        <p14:creationId xmlns:p14="http://schemas.microsoft.com/office/powerpoint/2010/main" val="61138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baseline="0" dirty="0" smtClean="0"/>
              <a:t>analogy to think about and remember the different types of assessment: a swan swimming across a lake. The swan represents a student. </a:t>
            </a:r>
            <a:endParaRPr lang="en-US" dirty="0"/>
          </a:p>
        </p:txBody>
      </p:sp>
      <p:sp>
        <p:nvSpPr>
          <p:cNvPr id="4" name="Slide Number Placeholder 3"/>
          <p:cNvSpPr>
            <a:spLocks noGrp="1"/>
          </p:cNvSpPr>
          <p:nvPr>
            <p:ph type="sldNum" sz="quarter" idx="10"/>
          </p:nvPr>
        </p:nvSpPr>
        <p:spPr/>
        <p:txBody>
          <a:bodyPr/>
          <a:lstStyle/>
          <a:p>
            <a:fld id="{52CD5BF4-4CE4-C542-A753-9CBC36D64BF8}" type="slidenum">
              <a:rPr lang="en-US" smtClean="0"/>
              <a:t>9</a:t>
            </a:fld>
            <a:endParaRPr lang="en-US" dirty="0"/>
          </a:p>
        </p:txBody>
      </p:sp>
    </p:spTree>
    <p:extLst>
      <p:ext uri="{BB962C8B-B14F-4D97-AF65-F5344CB8AC3E}">
        <p14:creationId xmlns:p14="http://schemas.microsoft.com/office/powerpoint/2010/main" val="169466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GB"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11/13/17</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11/13/17</a:t>
            </a:fld>
            <a:endParaRPr lang="en-US" dirty="0"/>
          </a:p>
        </p:txBody>
      </p:sp>
      <p:sp>
        <p:nvSpPr>
          <p:cNvPr id="6" name="Footer Placeholder 5"/>
          <p:cNvSpPr>
            <a:spLocks noGrp="1"/>
          </p:cNvSpPr>
          <p:nvPr>
            <p:ph type="ftr" sz="quarter" idx="11"/>
          </p:nvPr>
        </p:nvSpPr>
        <p:spPr>
          <a:xfrm>
            <a:off x="2057400" y="6300216"/>
            <a:ext cx="2340864" cy="365125"/>
          </a:xfrm>
        </p:spPr>
        <p:txBody>
          <a:bodyPr/>
          <a:lstStyle/>
          <a:p>
            <a:endParaRPr lang="en-US" dirty="0"/>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GB"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GB"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11/13/17</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GB" dirty="0"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dirty="0"/>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11/13/17</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11/13/17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GB"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11/13/17</a:t>
            </a:fld>
            <a:endParaRPr lang="en-US" dirty="0"/>
          </a:p>
        </p:txBody>
      </p:sp>
      <p:sp>
        <p:nvSpPr>
          <p:cNvPr id="6" name="Footer Placeholder 5"/>
          <p:cNvSpPr>
            <a:spLocks noGrp="1"/>
          </p:cNvSpPr>
          <p:nvPr>
            <p:ph type="ftr" sz="quarter" idx="11"/>
          </p:nvPr>
        </p:nvSpPr>
        <p:spPr>
          <a:xfrm>
            <a:off x="2057400" y="6297706"/>
            <a:ext cx="2339788" cy="365125"/>
          </a:xfrm>
        </p:spPr>
        <p:txBody>
          <a:bodyPr/>
          <a:lstStyle/>
          <a:p>
            <a:endParaRPr lang="en-US" dirty="0"/>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GB"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11/13/17</a:t>
            </a:fld>
            <a:endParaRPr lang="en-US" dirty="0"/>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1.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1.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5.tif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9.tiff"/><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0.jpe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1.tiff"/><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2.tiff"/><Relationship Id="rId5" Type="http://schemas.openxmlformats.org/officeDocument/2006/relationships/image" Target="../media/image23.tiff"/><Relationship Id="rId6" Type="http://schemas.openxmlformats.org/officeDocument/2006/relationships/image" Target="../media/image24.tiff"/><Relationship Id="rId7" Type="http://schemas.openxmlformats.org/officeDocument/2006/relationships/image" Target="../media/image25.tiff"/><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26.jpe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27.tiff"/><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hyperlink" Target="http://www.levy.k12.fl.us/instruction/Instructional_Tools/60FormativeAssessment.pdf" TargetMode="External"/><Relationship Id="rId4" Type="http://schemas.openxmlformats.org/officeDocument/2006/relationships/hyperlink" Target="http://www.nsead.org/downloads/Effective_Questioning&amp;Talk.pdf" TargetMode="External"/><Relationship Id="rId5" Type="http://schemas.openxmlformats.org/officeDocument/2006/relationships/hyperlink" Target="http://library.teachingtimes.com/articles/what-makes-groupwork-work"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1.png"/><Relationship Id="rId1" Type="http://schemas.openxmlformats.org/officeDocument/2006/relationships/tags" Target="../tags/tag5.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Effective Formative Assessment</a:t>
            </a:r>
            <a:endParaRPr lang="en-US" dirty="0"/>
          </a:p>
        </p:txBody>
      </p:sp>
      <p:sp>
        <p:nvSpPr>
          <p:cNvPr id="3" name="Subtitle 2"/>
          <p:cNvSpPr>
            <a:spLocks noGrp="1"/>
          </p:cNvSpPr>
          <p:nvPr>
            <p:ph type="subTitle" idx="1"/>
          </p:nvPr>
        </p:nvSpPr>
        <p:spPr/>
        <p:txBody>
          <a:bodyPr/>
          <a:lstStyle/>
          <a:p>
            <a:r>
              <a:rPr lang="en-US" dirty="0" smtClean="0"/>
              <a:t>Mark Levesley</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174" y="3584315"/>
            <a:ext cx="1344326" cy="795519"/>
          </a:xfrm>
          <a:prstGeom prst="rect">
            <a:avLst/>
          </a:prstGeom>
        </p:spPr>
      </p:pic>
    </p:spTree>
    <p:extLst>
      <p:ext uri="{BB962C8B-B14F-4D97-AF65-F5344CB8AC3E}">
        <p14:creationId xmlns:p14="http://schemas.microsoft.com/office/powerpoint/2010/main" val="488948969"/>
      </p:ext>
    </p:extLst>
  </p:cSld>
  <p:clrMapOvr>
    <a:masterClrMapping/>
  </p:clrMapOvr>
  <mc:AlternateContent xmlns:mc="http://schemas.openxmlformats.org/markup-compatibility/2006" xmlns:p14="http://schemas.microsoft.com/office/powerpoint/2010/main">
    <mc:Choice Requires="p14">
      <p:transition spd="slow" p14:dur="2000" advTm="9392"/>
    </mc:Choice>
    <mc:Fallback xmlns="">
      <p:transition spd="slow" advTm="939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pic>
        <p:nvPicPr>
          <p:cNvPr id="6" name="Picture 5"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4348" y="3349904"/>
            <a:ext cx="1589434" cy="1180900"/>
          </a:xfrm>
          <a:prstGeom prst="rect">
            <a:avLst/>
          </a:prstGeom>
        </p:spPr>
      </p:pic>
      <p:grpSp>
        <p:nvGrpSpPr>
          <p:cNvPr id="10" name="Group 9"/>
          <p:cNvGrpSpPr/>
          <p:nvPr/>
        </p:nvGrpSpPr>
        <p:grpSpPr>
          <a:xfrm>
            <a:off x="6167613" y="2114247"/>
            <a:ext cx="616001" cy="3402985"/>
            <a:chOff x="6167613" y="2114247"/>
            <a:chExt cx="616001" cy="3402985"/>
          </a:xfrm>
        </p:grpSpPr>
        <p:cxnSp>
          <p:nvCxnSpPr>
            <p:cNvPr id="8" name="Straight Connector 7"/>
            <p:cNvCxnSpPr/>
            <p:nvPr/>
          </p:nvCxnSpPr>
          <p:spPr>
            <a:xfrm>
              <a:off x="6426182" y="2464089"/>
              <a:ext cx="18026" cy="305314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67613" y="2114247"/>
              <a:ext cx="616001" cy="369332"/>
            </a:xfrm>
            <a:prstGeom prst="rect">
              <a:avLst/>
            </a:prstGeom>
            <a:noFill/>
          </p:spPr>
          <p:txBody>
            <a:bodyPr wrap="square" rtlCol="0">
              <a:spAutoFit/>
            </a:bodyPr>
            <a:lstStyle/>
            <a:p>
              <a:r>
                <a:rPr lang="en-US" dirty="0" smtClean="0">
                  <a:solidFill>
                    <a:schemeClr val="accent1"/>
                  </a:solidFill>
                </a:rPr>
                <a:t>Aim</a:t>
              </a:r>
              <a:endParaRPr lang="en-US" dirty="0">
                <a:solidFill>
                  <a:schemeClr val="accent1"/>
                </a:solidFill>
              </a:endParaRPr>
            </a:p>
          </p:txBody>
        </p:sp>
      </p:grpSp>
      <p:grpSp>
        <p:nvGrpSpPr>
          <p:cNvPr id="7" name="Group 6"/>
          <p:cNvGrpSpPr/>
          <p:nvPr/>
        </p:nvGrpSpPr>
        <p:grpSpPr>
          <a:xfrm>
            <a:off x="7070502" y="1863282"/>
            <a:ext cx="1573831" cy="935435"/>
            <a:chOff x="7070502" y="1863282"/>
            <a:chExt cx="1573831" cy="935435"/>
          </a:xfrm>
        </p:grpSpPr>
        <p:sp>
          <p:nvSpPr>
            <p:cNvPr id="3" name="Down Arrow 2"/>
            <p:cNvSpPr/>
            <p:nvPr/>
          </p:nvSpPr>
          <p:spPr>
            <a:xfrm>
              <a:off x="7726628" y="2483578"/>
              <a:ext cx="182519" cy="315139"/>
            </a:xfrm>
            <a:prstGeom prst="downArrow">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4" name="TextBox 3"/>
            <p:cNvSpPr txBox="1"/>
            <p:nvPr/>
          </p:nvSpPr>
          <p:spPr>
            <a:xfrm>
              <a:off x="7070502" y="1863282"/>
              <a:ext cx="1573831" cy="646331"/>
            </a:xfrm>
            <a:prstGeom prst="rect">
              <a:avLst/>
            </a:prstGeom>
            <a:noFill/>
          </p:spPr>
          <p:txBody>
            <a:bodyPr wrap="none" rtlCol="0">
              <a:spAutoFit/>
            </a:bodyPr>
            <a:lstStyle/>
            <a:p>
              <a:r>
                <a:rPr lang="en-US" dirty="0" smtClean="0">
                  <a:solidFill>
                    <a:srgbClr val="3366FF"/>
                  </a:solidFill>
                </a:rPr>
                <a:t>SUMMATIVE</a:t>
              </a:r>
              <a:br>
                <a:rPr lang="en-US" dirty="0" smtClean="0">
                  <a:solidFill>
                    <a:srgbClr val="3366FF"/>
                  </a:solidFill>
                </a:rPr>
              </a:br>
              <a:r>
                <a:rPr lang="en-US" dirty="0" smtClean="0">
                  <a:solidFill>
                    <a:srgbClr val="3366FF"/>
                  </a:solidFill>
                </a:rPr>
                <a:t>ASSESSMENT</a:t>
              </a:r>
              <a:endParaRPr lang="en-US" dirty="0">
                <a:solidFill>
                  <a:srgbClr val="3366FF"/>
                </a:solidFill>
              </a:endParaRPr>
            </a:p>
          </p:txBody>
        </p:sp>
      </p:grpSp>
      <p:cxnSp>
        <p:nvCxnSpPr>
          <p:cNvPr id="11" name="Straight Arrow Connector 10"/>
          <p:cNvCxnSpPr/>
          <p:nvPr/>
        </p:nvCxnSpPr>
        <p:spPr>
          <a:xfrm flipV="1">
            <a:off x="3409422" y="3940354"/>
            <a:ext cx="2758191" cy="149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07212416"/>
      </p:ext>
    </p:extLst>
  </p:cSld>
  <p:clrMapOvr>
    <a:masterClrMapping/>
  </p:clrMapOvr>
  <mc:AlternateContent xmlns:mc="http://schemas.openxmlformats.org/markup-compatibility/2006" xmlns:p14="http://schemas.microsoft.com/office/powerpoint/2010/main">
    <mc:Choice Requires="p14">
      <p:transition spd="slow" p14:dur="2000" advTm="94059"/>
    </mc:Choice>
    <mc:Fallback xmlns="">
      <p:transition spd="slow" advTm="9405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pic>
        <p:nvPicPr>
          <p:cNvPr id="6" name="Picture 5"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445" y="3349904"/>
            <a:ext cx="1589434" cy="1180900"/>
          </a:xfrm>
          <a:prstGeom prst="rect">
            <a:avLst/>
          </a:prstGeom>
        </p:spPr>
      </p:pic>
      <p:grpSp>
        <p:nvGrpSpPr>
          <p:cNvPr id="10" name="Group 9"/>
          <p:cNvGrpSpPr/>
          <p:nvPr/>
        </p:nvGrpSpPr>
        <p:grpSpPr>
          <a:xfrm>
            <a:off x="6167613" y="2114247"/>
            <a:ext cx="616001" cy="3402985"/>
            <a:chOff x="6167613" y="2114247"/>
            <a:chExt cx="616001" cy="3402985"/>
          </a:xfrm>
        </p:grpSpPr>
        <p:cxnSp>
          <p:nvCxnSpPr>
            <p:cNvPr id="8" name="Straight Connector 7"/>
            <p:cNvCxnSpPr/>
            <p:nvPr/>
          </p:nvCxnSpPr>
          <p:spPr>
            <a:xfrm>
              <a:off x="6426182" y="2464089"/>
              <a:ext cx="18026" cy="305314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67613" y="2114247"/>
              <a:ext cx="616001" cy="369332"/>
            </a:xfrm>
            <a:prstGeom prst="rect">
              <a:avLst/>
            </a:prstGeom>
            <a:noFill/>
          </p:spPr>
          <p:txBody>
            <a:bodyPr wrap="square" rtlCol="0">
              <a:spAutoFit/>
            </a:bodyPr>
            <a:lstStyle/>
            <a:p>
              <a:r>
                <a:rPr lang="en-US" dirty="0" smtClean="0">
                  <a:solidFill>
                    <a:schemeClr val="accent1"/>
                  </a:solidFill>
                </a:rPr>
                <a:t>Aim</a:t>
              </a:r>
              <a:endParaRPr lang="en-US" dirty="0">
                <a:solidFill>
                  <a:schemeClr val="accent1"/>
                </a:solidFill>
              </a:endParaRPr>
            </a:p>
          </p:txBody>
        </p:sp>
      </p:grpSp>
      <p:pic>
        <p:nvPicPr>
          <p:cNvPr id="7" name="Picture 6"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9162" y="4336332"/>
            <a:ext cx="1589434" cy="1180900"/>
          </a:xfrm>
          <a:prstGeom prst="rect">
            <a:avLst/>
          </a:prstGeom>
        </p:spPr>
      </p:pic>
      <p:pic>
        <p:nvPicPr>
          <p:cNvPr id="11" name="Picture 10"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996" y="2602639"/>
            <a:ext cx="1589434" cy="1180900"/>
          </a:xfrm>
          <a:prstGeom prst="rect">
            <a:avLst/>
          </a:prstGeom>
        </p:spPr>
      </p:pic>
      <p:sp>
        <p:nvSpPr>
          <p:cNvPr id="3" name="TextBox 2"/>
          <p:cNvSpPr txBox="1"/>
          <p:nvPr/>
        </p:nvSpPr>
        <p:spPr>
          <a:xfrm>
            <a:off x="547556" y="1931724"/>
            <a:ext cx="4061043" cy="372655"/>
          </a:xfrm>
          <a:prstGeom prst="rect">
            <a:avLst/>
          </a:prstGeom>
          <a:noFill/>
        </p:spPr>
        <p:txBody>
          <a:bodyPr wrap="square" rtlCol="0">
            <a:spAutoFit/>
          </a:bodyPr>
          <a:lstStyle/>
          <a:p>
            <a:endParaRPr lang="en-US" dirty="0"/>
          </a:p>
        </p:txBody>
      </p:sp>
      <p:grpSp>
        <p:nvGrpSpPr>
          <p:cNvPr id="4" name="Group 3"/>
          <p:cNvGrpSpPr/>
          <p:nvPr/>
        </p:nvGrpSpPr>
        <p:grpSpPr>
          <a:xfrm>
            <a:off x="547556" y="1956308"/>
            <a:ext cx="4350031" cy="708943"/>
            <a:chOff x="547556" y="1956308"/>
            <a:chExt cx="4350031" cy="708943"/>
          </a:xfrm>
        </p:grpSpPr>
        <p:sp>
          <p:nvSpPr>
            <p:cNvPr id="12" name="TextBox 11"/>
            <p:cNvSpPr txBox="1"/>
            <p:nvPr/>
          </p:nvSpPr>
          <p:spPr>
            <a:xfrm>
              <a:off x="547556" y="1956308"/>
              <a:ext cx="4350031" cy="369332"/>
            </a:xfrm>
            <a:prstGeom prst="rect">
              <a:avLst/>
            </a:prstGeom>
            <a:noFill/>
          </p:spPr>
          <p:txBody>
            <a:bodyPr wrap="square" rtlCol="0">
              <a:spAutoFit/>
            </a:bodyPr>
            <a:lstStyle/>
            <a:p>
              <a:pPr algn="ctr"/>
              <a:r>
                <a:rPr lang="en-US" dirty="0" smtClean="0">
                  <a:solidFill>
                    <a:srgbClr val="008000"/>
                  </a:solidFill>
                </a:rPr>
                <a:t>BASELINE ASSESSMENT</a:t>
              </a:r>
              <a:endParaRPr lang="en-US" dirty="0">
                <a:solidFill>
                  <a:srgbClr val="008000"/>
                </a:solidFill>
              </a:endParaRPr>
            </a:p>
          </p:txBody>
        </p:sp>
        <p:sp>
          <p:nvSpPr>
            <p:cNvPr id="13" name="Down Arrow 12"/>
            <p:cNvSpPr/>
            <p:nvPr/>
          </p:nvSpPr>
          <p:spPr>
            <a:xfrm>
              <a:off x="1387902" y="2326009"/>
              <a:ext cx="182519" cy="315139"/>
            </a:xfrm>
            <a:prstGeom prst="downArrow">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4" name="Down Arrow 13"/>
            <p:cNvSpPr/>
            <p:nvPr/>
          </p:nvSpPr>
          <p:spPr>
            <a:xfrm>
              <a:off x="2220945" y="2350112"/>
              <a:ext cx="182519" cy="315139"/>
            </a:xfrm>
            <a:prstGeom prst="downArrow">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5" name="Down Arrow 14"/>
            <p:cNvSpPr/>
            <p:nvPr/>
          </p:nvSpPr>
          <p:spPr>
            <a:xfrm>
              <a:off x="3886730" y="2326009"/>
              <a:ext cx="182519" cy="315139"/>
            </a:xfrm>
            <a:prstGeom prst="downArrow">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grpSp>
    </p:spTree>
    <p:custDataLst>
      <p:tags r:id="rId1"/>
    </p:custDataLst>
    <p:extLst>
      <p:ext uri="{BB962C8B-B14F-4D97-AF65-F5344CB8AC3E}">
        <p14:creationId xmlns:p14="http://schemas.microsoft.com/office/powerpoint/2010/main" val="1798974985"/>
      </p:ext>
    </p:extLst>
  </p:cSld>
  <p:clrMapOvr>
    <a:masterClrMapping/>
  </p:clrMapOvr>
  <mc:AlternateContent xmlns:mc="http://schemas.openxmlformats.org/markup-compatibility/2006" xmlns:p14="http://schemas.microsoft.com/office/powerpoint/2010/main">
    <mc:Choice Requires="p14">
      <p:transition spd="slow" p14:dur="2000" advTm="55822"/>
    </mc:Choice>
    <mc:Fallback xmlns="">
      <p:transition spd="slow" advTm="5582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pic>
        <p:nvPicPr>
          <p:cNvPr id="6" name="Picture 5"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754" y="3349904"/>
            <a:ext cx="1589434" cy="1180900"/>
          </a:xfrm>
          <a:prstGeom prst="rect">
            <a:avLst/>
          </a:prstGeom>
        </p:spPr>
      </p:pic>
      <p:grpSp>
        <p:nvGrpSpPr>
          <p:cNvPr id="10" name="Group 9"/>
          <p:cNvGrpSpPr/>
          <p:nvPr/>
        </p:nvGrpSpPr>
        <p:grpSpPr>
          <a:xfrm>
            <a:off x="6167613" y="2114247"/>
            <a:ext cx="616001" cy="3402985"/>
            <a:chOff x="6167613" y="2114247"/>
            <a:chExt cx="616001" cy="3402985"/>
          </a:xfrm>
        </p:grpSpPr>
        <p:cxnSp>
          <p:nvCxnSpPr>
            <p:cNvPr id="8" name="Straight Connector 7"/>
            <p:cNvCxnSpPr/>
            <p:nvPr/>
          </p:nvCxnSpPr>
          <p:spPr>
            <a:xfrm>
              <a:off x="6426182" y="2464089"/>
              <a:ext cx="18026" cy="305314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67613" y="2114247"/>
              <a:ext cx="616001" cy="369332"/>
            </a:xfrm>
            <a:prstGeom prst="rect">
              <a:avLst/>
            </a:prstGeom>
            <a:noFill/>
          </p:spPr>
          <p:txBody>
            <a:bodyPr wrap="square" rtlCol="0">
              <a:spAutoFit/>
            </a:bodyPr>
            <a:lstStyle/>
            <a:p>
              <a:r>
                <a:rPr lang="en-US" dirty="0" smtClean="0">
                  <a:solidFill>
                    <a:schemeClr val="accent1"/>
                  </a:solidFill>
                </a:rPr>
                <a:t>Aim</a:t>
              </a:r>
              <a:endParaRPr lang="en-US" dirty="0">
                <a:solidFill>
                  <a:schemeClr val="accent1"/>
                </a:solidFill>
              </a:endParaRPr>
            </a:p>
          </p:txBody>
        </p:sp>
      </p:grpSp>
      <p:pic>
        <p:nvPicPr>
          <p:cNvPr id="7" name="Picture 6"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9162" y="4336332"/>
            <a:ext cx="1589434" cy="1180900"/>
          </a:xfrm>
          <a:prstGeom prst="rect">
            <a:avLst/>
          </a:prstGeom>
        </p:spPr>
      </p:pic>
      <p:pic>
        <p:nvPicPr>
          <p:cNvPr id="11" name="Picture 10"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996" y="2602639"/>
            <a:ext cx="1589434" cy="1180900"/>
          </a:xfrm>
          <a:prstGeom prst="rect">
            <a:avLst/>
          </a:prstGeom>
        </p:spPr>
      </p:pic>
      <p:sp>
        <p:nvSpPr>
          <p:cNvPr id="3" name="TextBox 2"/>
          <p:cNvSpPr txBox="1"/>
          <p:nvPr/>
        </p:nvSpPr>
        <p:spPr>
          <a:xfrm>
            <a:off x="547556" y="1931724"/>
            <a:ext cx="4061043" cy="372655"/>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959501329"/>
      </p:ext>
    </p:extLst>
  </p:cSld>
  <p:clrMapOvr>
    <a:masterClrMapping/>
  </p:clrMapOvr>
  <mc:AlternateContent xmlns:mc="http://schemas.openxmlformats.org/markup-compatibility/2006" xmlns:p14="http://schemas.microsoft.com/office/powerpoint/2010/main">
    <mc:Choice Requires="p14">
      <p:transition spd="slow" p14:dur="2000" advTm="25140"/>
    </mc:Choice>
    <mc:Fallback xmlns="">
      <p:transition spd="slow" advTm="2514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pic>
        <p:nvPicPr>
          <p:cNvPr id="6" name="Picture 5" descr="swan-305691_128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754" y="3349904"/>
            <a:ext cx="1589434" cy="1180900"/>
          </a:xfrm>
          <a:prstGeom prst="rect">
            <a:avLst/>
          </a:prstGeom>
        </p:spPr>
      </p:pic>
      <p:grpSp>
        <p:nvGrpSpPr>
          <p:cNvPr id="10" name="Group 9"/>
          <p:cNvGrpSpPr/>
          <p:nvPr/>
        </p:nvGrpSpPr>
        <p:grpSpPr>
          <a:xfrm>
            <a:off x="6167613" y="2114247"/>
            <a:ext cx="616001" cy="3402985"/>
            <a:chOff x="6167613" y="2114247"/>
            <a:chExt cx="616001" cy="3402985"/>
          </a:xfrm>
        </p:grpSpPr>
        <p:cxnSp>
          <p:nvCxnSpPr>
            <p:cNvPr id="8" name="Straight Connector 7"/>
            <p:cNvCxnSpPr/>
            <p:nvPr/>
          </p:nvCxnSpPr>
          <p:spPr>
            <a:xfrm>
              <a:off x="6426182" y="2464089"/>
              <a:ext cx="18026" cy="305314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67613" y="2114247"/>
              <a:ext cx="616001" cy="369332"/>
            </a:xfrm>
            <a:prstGeom prst="rect">
              <a:avLst/>
            </a:prstGeom>
            <a:noFill/>
          </p:spPr>
          <p:txBody>
            <a:bodyPr wrap="square" rtlCol="0">
              <a:spAutoFit/>
            </a:bodyPr>
            <a:lstStyle/>
            <a:p>
              <a:r>
                <a:rPr lang="en-US" dirty="0" smtClean="0">
                  <a:solidFill>
                    <a:schemeClr val="accent1"/>
                  </a:solidFill>
                </a:rPr>
                <a:t>Aim</a:t>
              </a:r>
              <a:endParaRPr lang="en-US" dirty="0">
                <a:solidFill>
                  <a:schemeClr val="accent1"/>
                </a:solidFill>
              </a:endParaRPr>
            </a:p>
          </p:txBody>
        </p:sp>
      </p:grpSp>
      <p:pic>
        <p:nvPicPr>
          <p:cNvPr id="5" name="Picture 4" descr="swan foo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8128" y="4943204"/>
            <a:ext cx="530004" cy="912999"/>
          </a:xfrm>
          <a:prstGeom prst="rect">
            <a:avLst/>
          </a:prstGeom>
        </p:spPr>
      </p:pic>
      <p:pic>
        <p:nvPicPr>
          <p:cNvPr id="12" name="Picture 11" descr="Swan Foot 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0574" y="4779872"/>
            <a:ext cx="913422" cy="1026512"/>
          </a:xfrm>
          <a:prstGeom prst="rect">
            <a:avLst/>
          </a:prstGeom>
        </p:spPr>
      </p:pic>
      <p:sp>
        <p:nvSpPr>
          <p:cNvPr id="11" name="Rectangle 10"/>
          <p:cNvSpPr/>
          <p:nvPr/>
        </p:nvSpPr>
        <p:spPr>
          <a:xfrm>
            <a:off x="1782305" y="4833348"/>
            <a:ext cx="767166" cy="211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65642" y="4219014"/>
            <a:ext cx="1383979" cy="1555329"/>
          </a:xfrm>
          <a:prstGeom prst="rect">
            <a:avLst/>
          </a:prstGeom>
        </p:spPr>
      </p:pic>
      <p:sp>
        <p:nvSpPr>
          <p:cNvPr id="4" name="Oval Callout 3"/>
          <p:cNvSpPr/>
          <p:nvPr/>
        </p:nvSpPr>
        <p:spPr>
          <a:xfrm>
            <a:off x="779462" y="4530805"/>
            <a:ext cx="2056727" cy="1675048"/>
          </a:xfrm>
          <a:prstGeom prst="wedgeEllipseCallout">
            <a:avLst>
              <a:gd name="adj1" fmla="val -14700"/>
              <a:gd name="adj2" fmla="val -60282"/>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1202587"/>
      </p:ext>
    </p:extLst>
  </p:cSld>
  <p:clrMapOvr>
    <a:masterClrMapping/>
  </p:clrMapOvr>
  <mc:AlternateContent xmlns:mc="http://schemas.openxmlformats.org/markup-compatibility/2006" xmlns:p14="http://schemas.microsoft.com/office/powerpoint/2010/main">
    <mc:Choice Requires="p14">
      <p:transition spd="slow" p14:dur="2000" advTm="14561"/>
    </mc:Choice>
    <mc:Fallback xmlns="">
      <p:transition spd="slow" advTm="1456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pic>
        <p:nvPicPr>
          <p:cNvPr id="6" name="Picture 5"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754" y="3349904"/>
            <a:ext cx="1589434" cy="1180900"/>
          </a:xfrm>
          <a:prstGeom prst="rect">
            <a:avLst/>
          </a:prstGeom>
        </p:spPr>
      </p:pic>
      <p:grpSp>
        <p:nvGrpSpPr>
          <p:cNvPr id="10" name="Group 9"/>
          <p:cNvGrpSpPr/>
          <p:nvPr/>
        </p:nvGrpSpPr>
        <p:grpSpPr>
          <a:xfrm>
            <a:off x="6167613" y="2114247"/>
            <a:ext cx="616001" cy="3402985"/>
            <a:chOff x="6167613" y="2114247"/>
            <a:chExt cx="616001" cy="3402985"/>
          </a:xfrm>
        </p:grpSpPr>
        <p:cxnSp>
          <p:nvCxnSpPr>
            <p:cNvPr id="8" name="Straight Connector 7"/>
            <p:cNvCxnSpPr/>
            <p:nvPr/>
          </p:nvCxnSpPr>
          <p:spPr>
            <a:xfrm>
              <a:off x="6426182" y="2464089"/>
              <a:ext cx="18026" cy="3053143"/>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67613" y="2114247"/>
              <a:ext cx="616001" cy="369332"/>
            </a:xfrm>
            <a:prstGeom prst="rect">
              <a:avLst/>
            </a:prstGeom>
            <a:noFill/>
          </p:spPr>
          <p:txBody>
            <a:bodyPr wrap="square" rtlCol="0">
              <a:spAutoFit/>
            </a:bodyPr>
            <a:lstStyle/>
            <a:p>
              <a:r>
                <a:rPr lang="en-US" dirty="0" smtClean="0">
                  <a:solidFill>
                    <a:schemeClr val="accent1"/>
                  </a:solidFill>
                </a:rPr>
                <a:t>Aim</a:t>
              </a:r>
              <a:endParaRPr lang="en-US" dirty="0">
                <a:solidFill>
                  <a:schemeClr val="accent1"/>
                </a:solidFill>
              </a:endParaRPr>
            </a:p>
          </p:txBody>
        </p:sp>
      </p:grpSp>
      <p:sp>
        <p:nvSpPr>
          <p:cNvPr id="11" name="Rectangle 10"/>
          <p:cNvSpPr/>
          <p:nvPr/>
        </p:nvSpPr>
        <p:spPr>
          <a:xfrm>
            <a:off x="1782305" y="4833348"/>
            <a:ext cx="767166" cy="211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47556" y="1931724"/>
            <a:ext cx="4061043" cy="372655"/>
          </a:xfrm>
          <a:prstGeom prst="rect">
            <a:avLst/>
          </a:prstGeom>
          <a:noFill/>
        </p:spPr>
        <p:txBody>
          <a:bodyPr wrap="square" rtlCol="0">
            <a:spAutoFit/>
          </a:bodyPr>
          <a:lstStyle/>
          <a:p>
            <a:endParaRPr lang="en-US" dirty="0"/>
          </a:p>
        </p:txBody>
      </p:sp>
      <p:grpSp>
        <p:nvGrpSpPr>
          <p:cNvPr id="25" name="Group 24"/>
          <p:cNvGrpSpPr/>
          <p:nvPr/>
        </p:nvGrpSpPr>
        <p:grpSpPr>
          <a:xfrm>
            <a:off x="6612817" y="1955830"/>
            <a:ext cx="2274365" cy="4189476"/>
            <a:chOff x="6611314" y="1935047"/>
            <a:chExt cx="2274365" cy="4189476"/>
          </a:xfrm>
        </p:grpSpPr>
        <p:grpSp>
          <p:nvGrpSpPr>
            <p:cNvPr id="21" name="Group 20"/>
            <p:cNvGrpSpPr/>
            <p:nvPr/>
          </p:nvGrpSpPr>
          <p:grpSpPr>
            <a:xfrm>
              <a:off x="6783614" y="1935047"/>
              <a:ext cx="2102065" cy="4189476"/>
              <a:chOff x="6783614" y="1935047"/>
              <a:chExt cx="2102065" cy="4189476"/>
            </a:xfrm>
          </p:grpSpPr>
          <p:sp>
            <p:nvSpPr>
              <p:cNvPr id="19" name="TextBox 18"/>
              <p:cNvSpPr txBox="1"/>
              <p:nvPr/>
            </p:nvSpPr>
            <p:spPr>
              <a:xfrm>
                <a:off x="6783614" y="1935047"/>
                <a:ext cx="2102065" cy="646331"/>
              </a:xfrm>
              <a:prstGeom prst="rect">
                <a:avLst/>
              </a:prstGeom>
              <a:noFill/>
            </p:spPr>
            <p:txBody>
              <a:bodyPr wrap="square" rtlCol="0">
                <a:spAutoFit/>
              </a:bodyPr>
              <a:lstStyle/>
              <a:p>
                <a:r>
                  <a:rPr lang="en-US" dirty="0" smtClean="0">
                    <a:solidFill>
                      <a:srgbClr val="0070C0"/>
                    </a:solidFill>
                  </a:rPr>
                  <a:t>SUMMATIVE</a:t>
                </a:r>
                <a:br>
                  <a:rPr lang="en-US" dirty="0" smtClean="0">
                    <a:solidFill>
                      <a:srgbClr val="0070C0"/>
                    </a:solidFill>
                  </a:rPr>
                </a:br>
                <a:r>
                  <a:rPr lang="en-US" dirty="0" smtClean="0">
                    <a:solidFill>
                      <a:srgbClr val="0070C0"/>
                    </a:solidFill>
                  </a:rPr>
                  <a:t>ASSESSMENT</a:t>
                </a:r>
                <a:endParaRPr lang="en-US" dirty="0">
                  <a:solidFill>
                    <a:srgbClr val="0070C0"/>
                  </a:solidFill>
                </a:endParaRPr>
              </a:p>
            </p:txBody>
          </p:sp>
          <p:sp>
            <p:nvSpPr>
              <p:cNvPr id="20" name="Down Arrow 19"/>
              <p:cNvSpPr/>
              <p:nvPr/>
            </p:nvSpPr>
            <p:spPr>
              <a:xfrm>
                <a:off x="7414805" y="2553446"/>
                <a:ext cx="199659" cy="3571077"/>
              </a:xfrm>
              <a:prstGeom prst="downArrow">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0C0"/>
                  </a:solidFill>
                </a:endParaRPr>
              </a:p>
            </p:txBody>
          </p:sp>
        </p:grpSp>
        <p:pic>
          <p:nvPicPr>
            <p:cNvPr id="22" name="Picture 21"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1314" y="3017331"/>
              <a:ext cx="1589434" cy="1180900"/>
            </a:xfrm>
            <a:prstGeom prst="rect">
              <a:avLst/>
            </a:prstGeom>
          </p:spPr>
        </p:pic>
      </p:grpSp>
      <p:grpSp>
        <p:nvGrpSpPr>
          <p:cNvPr id="14" name="Group 13"/>
          <p:cNvGrpSpPr/>
          <p:nvPr/>
        </p:nvGrpSpPr>
        <p:grpSpPr>
          <a:xfrm>
            <a:off x="838266" y="2127695"/>
            <a:ext cx="2102065" cy="4017611"/>
            <a:chOff x="832916" y="2127695"/>
            <a:chExt cx="2102065" cy="4017611"/>
          </a:xfrm>
        </p:grpSpPr>
        <p:grpSp>
          <p:nvGrpSpPr>
            <p:cNvPr id="3" name="Group 2"/>
            <p:cNvGrpSpPr/>
            <p:nvPr/>
          </p:nvGrpSpPr>
          <p:grpSpPr>
            <a:xfrm>
              <a:off x="832916" y="2127695"/>
              <a:ext cx="2102065" cy="4017611"/>
              <a:chOff x="546252" y="1912301"/>
              <a:chExt cx="2102065" cy="4233005"/>
            </a:xfrm>
          </p:grpSpPr>
          <p:sp>
            <p:nvSpPr>
              <p:cNvPr id="15" name="TextBox 14"/>
              <p:cNvSpPr txBox="1"/>
              <p:nvPr/>
            </p:nvSpPr>
            <p:spPr>
              <a:xfrm>
                <a:off x="546252" y="1912301"/>
                <a:ext cx="2102065" cy="369332"/>
              </a:xfrm>
              <a:prstGeom prst="rect">
                <a:avLst/>
              </a:prstGeom>
              <a:noFill/>
            </p:spPr>
            <p:txBody>
              <a:bodyPr wrap="square" rtlCol="0">
                <a:spAutoFit/>
              </a:bodyPr>
              <a:lstStyle/>
              <a:p>
                <a:r>
                  <a:rPr lang="en-US" dirty="0" smtClean="0">
                    <a:solidFill>
                      <a:srgbClr val="008000"/>
                    </a:solidFill>
                  </a:rPr>
                  <a:t>BASELINE ASSESSMENT</a:t>
                </a:r>
                <a:endParaRPr lang="en-US" dirty="0">
                  <a:solidFill>
                    <a:srgbClr val="008000"/>
                  </a:solidFill>
                </a:endParaRPr>
              </a:p>
            </p:txBody>
          </p:sp>
          <p:sp>
            <p:nvSpPr>
              <p:cNvPr id="16" name="Down Arrow 15"/>
              <p:cNvSpPr/>
              <p:nvPr/>
            </p:nvSpPr>
            <p:spPr>
              <a:xfrm flipH="1">
                <a:off x="1254446" y="2530700"/>
                <a:ext cx="205390" cy="3614606"/>
              </a:xfrm>
              <a:prstGeom prst="downArrow">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grpSp>
        <p:pic>
          <p:nvPicPr>
            <p:cNvPr id="23" name="Picture 22"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829" y="3339671"/>
              <a:ext cx="1589434" cy="1180900"/>
            </a:xfrm>
            <a:prstGeom prst="rect">
              <a:avLst/>
            </a:prstGeom>
          </p:spPr>
        </p:pic>
      </p:grpSp>
      <p:grpSp>
        <p:nvGrpSpPr>
          <p:cNvPr id="33" name="Group 32"/>
          <p:cNvGrpSpPr/>
          <p:nvPr/>
        </p:nvGrpSpPr>
        <p:grpSpPr>
          <a:xfrm>
            <a:off x="1708128" y="5224068"/>
            <a:ext cx="5748266" cy="568868"/>
            <a:chOff x="1391771" y="5224068"/>
            <a:chExt cx="6064881" cy="568868"/>
          </a:xfrm>
        </p:grpSpPr>
        <p:sp>
          <p:nvSpPr>
            <p:cNvPr id="30" name="Right Arrow 29"/>
            <p:cNvSpPr/>
            <p:nvPr/>
          </p:nvSpPr>
          <p:spPr>
            <a:xfrm>
              <a:off x="4803345" y="5227331"/>
              <a:ext cx="2653307" cy="264826"/>
            </a:xfrm>
            <a:prstGeom prst="rightArrow">
              <a:avLst/>
            </a:prstGeom>
            <a:solidFill>
              <a:schemeClr val="accent6">
                <a:lumMod val="75000"/>
              </a:schemeClr>
            </a:solidFill>
            <a:ln>
              <a:solidFill>
                <a:schemeClr val="accent6">
                  <a:lumMod val="75000"/>
                </a:schemeClr>
              </a:solidFill>
              <a:prstDash val="solid"/>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Left Arrow 30"/>
            <p:cNvSpPr/>
            <p:nvPr/>
          </p:nvSpPr>
          <p:spPr>
            <a:xfrm>
              <a:off x="1391771" y="5224068"/>
              <a:ext cx="3461759" cy="268089"/>
            </a:xfrm>
            <a:prstGeom prst="leftArrow">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2897359" y="5423604"/>
              <a:ext cx="3520185" cy="369332"/>
            </a:xfrm>
            <a:prstGeom prst="rect">
              <a:avLst/>
            </a:prstGeom>
            <a:noFill/>
          </p:spPr>
          <p:txBody>
            <a:bodyPr wrap="square" rtlCol="0">
              <a:spAutoFit/>
            </a:bodyPr>
            <a:lstStyle/>
            <a:p>
              <a:r>
                <a:rPr lang="en-US" dirty="0" smtClean="0">
                  <a:solidFill>
                    <a:schemeClr val="accent6">
                      <a:lumMod val="75000"/>
                    </a:schemeClr>
                  </a:solidFill>
                </a:rPr>
                <a:t>FORMATIVE ASSESSMENT</a:t>
              </a:r>
              <a:endParaRPr lang="en-US" dirty="0">
                <a:solidFill>
                  <a:schemeClr val="accent6">
                    <a:lumMod val="75000"/>
                  </a:schemeClr>
                </a:solidFill>
              </a:endParaRPr>
            </a:p>
          </p:txBody>
        </p:sp>
      </p:grpSp>
      <p:pic>
        <p:nvPicPr>
          <p:cNvPr id="34" name="Picture 33" descr="swan fo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5784" y="4469777"/>
            <a:ext cx="530004" cy="912999"/>
          </a:xfrm>
          <a:prstGeom prst="rect">
            <a:avLst/>
          </a:prstGeom>
        </p:spPr>
      </p:pic>
      <p:pic>
        <p:nvPicPr>
          <p:cNvPr id="35" name="Picture 34" descr="Swan Foot 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8230" y="4306445"/>
            <a:ext cx="913422" cy="1026512"/>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13298" y="3745587"/>
            <a:ext cx="1383979" cy="1555329"/>
          </a:xfrm>
          <a:prstGeom prst="rect">
            <a:avLst/>
          </a:prstGeom>
        </p:spPr>
      </p:pic>
    </p:spTree>
    <p:custDataLst>
      <p:tags r:id="rId1"/>
    </p:custDataLst>
    <p:extLst>
      <p:ext uri="{BB962C8B-B14F-4D97-AF65-F5344CB8AC3E}">
        <p14:creationId xmlns:p14="http://schemas.microsoft.com/office/powerpoint/2010/main" val="1125557085"/>
      </p:ext>
    </p:extLst>
  </p:cSld>
  <p:clrMapOvr>
    <a:masterClrMapping/>
  </p:clrMapOvr>
  <mc:AlternateContent xmlns:mc="http://schemas.openxmlformats.org/markup-compatibility/2006" xmlns:p14="http://schemas.microsoft.com/office/powerpoint/2010/main">
    <mc:Choice Requires="p14">
      <p:transition spd="slow" p14:dur="2000" advTm="73811"/>
    </mc:Choice>
    <mc:Fallback xmlns="">
      <p:transition spd="slow" advTm="7381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sp>
        <p:nvSpPr>
          <p:cNvPr id="3" name="Content Placeholder 2"/>
          <p:cNvSpPr>
            <a:spLocks noGrp="1"/>
          </p:cNvSpPr>
          <p:nvPr>
            <p:ph idx="1"/>
          </p:nvPr>
        </p:nvSpPr>
        <p:spPr/>
        <p:txBody>
          <a:bodyPr/>
          <a:lstStyle/>
          <a:p>
            <a:pPr marL="0" indent="0">
              <a:buNone/>
            </a:pPr>
            <a:r>
              <a:rPr lang="en-US" dirty="0" smtClean="0"/>
              <a:t>Three parts to successful assessment:</a:t>
            </a:r>
          </a:p>
          <a:p>
            <a:r>
              <a:rPr lang="en-US" b="1" dirty="0" smtClean="0"/>
              <a:t>A</a:t>
            </a:r>
            <a:r>
              <a:rPr lang="en-US" dirty="0" smtClean="0"/>
              <a:t>ssessment activity</a:t>
            </a:r>
            <a:r>
              <a:rPr lang="mr-IN" dirty="0" smtClean="0"/>
              <a:t> </a:t>
            </a:r>
            <a:r>
              <a:rPr lang="mr-IN" dirty="0"/>
              <a:t>–</a:t>
            </a:r>
            <a:r>
              <a:rPr lang="en-GB" dirty="0"/>
              <a:t> </a:t>
            </a:r>
            <a:r>
              <a:rPr lang="en-US" dirty="0"/>
              <a:t>many different </a:t>
            </a:r>
            <a:r>
              <a:rPr lang="en-US" dirty="0" smtClean="0"/>
              <a:t>methods</a:t>
            </a:r>
          </a:p>
          <a:p>
            <a:pPr marL="0" indent="0">
              <a:buNone/>
            </a:pPr>
            <a:endParaRPr lang="en-GB" sz="700" dirty="0" smtClean="0"/>
          </a:p>
          <a:p>
            <a:r>
              <a:rPr lang="en-US" b="1" dirty="0" smtClean="0"/>
              <a:t>F</a:t>
            </a:r>
            <a:r>
              <a:rPr lang="en-US" dirty="0" smtClean="0"/>
              <a:t>eedback </a:t>
            </a:r>
            <a:r>
              <a:rPr lang="mr-IN" dirty="0" smtClean="0"/>
              <a:t>–</a:t>
            </a:r>
            <a:r>
              <a:rPr lang="en-GB" dirty="0" smtClean="0"/>
              <a:t> </a:t>
            </a:r>
            <a:r>
              <a:rPr lang="en-US" dirty="0" smtClean="0"/>
              <a:t>information from the assessment going to the teacher and/or the student(s)</a:t>
            </a:r>
          </a:p>
          <a:p>
            <a:r>
              <a:rPr lang="en-US" b="1" dirty="0" smtClean="0"/>
              <a:t>A</a:t>
            </a:r>
            <a:r>
              <a:rPr lang="en-US" dirty="0" smtClean="0"/>
              <a:t>ction plan </a:t>
            </a:r>
            <a:r>
              <a:rPr lang="mr-IN" dirty="0" smtClean="0"/>
              <a:t>–</a:t>
            </a:r>
            <a:r>
              <a:rPr lang="en-US" dirty="0" smtClean="0"/>
              <a:t> planning and carrying out ways to address successes, failures and problems</a:t>
            </a:r>
            <a:endParaRPr lang="en-US" dirty="0"/>
          </a:p>
        </p:txBody>
      </p:sp>
    </p:spTree>
    <p:custDataLst>
      <p:tags r:id="rId1"/>
    </p:custDataLst>
    <p:extLst>
      <p:ext uri="{BB962C8B-B14F-4D97-AF65-F5344CB8AC3E}">
        <p14:creationId xmlns:p14="http://schemas.microsoft.com/office/powerpoint/2010/main" val="512056307"/>
      </p:ext>
    </p:extLst>
  </p:cSld>
  <p:clrMapOvr>
    <a:masterClrMapping/>
  </p:clrMapOvr>
  <mc:AlternateContent xmlns:mc="http://schemas.openxmlformats.org/markup-compatibility/2006" xmlns:p14="http://schemas.microsoft.com/office/powerpoint/2010/main">
    <mc:Choice Requires="p14">
      <p:transition spd="slow" p14:dur="2000" advTm="110053"/>
    </mc:Choice>
    <mc:Fallback xmlns="">
      <p:transition spd="slow" advTm="11005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sp>
        <p:nvSpPr>
          <p:cNvPr id="3" name="Content Placeholder 2"/>
          <p:cNvSpPr>
            <a:spLocks noGrp="1"/>
          </p:cNvSpPr>
          <p:nvPr>
            <p:ph idx="1"/>
          </p:nvPr>
        </p:nvSpPr>
        <p:spPr/>
        <p:txBody>
          <a:bodyPr/>
          <a:lstStyle/>
          <a:p>
            <a:pPr marL="0" indent="0">
              <a:buNone/>
            </a:pPr>
            <a:r>
              <a:rPr lang="en-US" dirty="0" smtClean="0"/>
              <a:t>The process of assessment is analogous to climate control: </a:t>
            </a:r>
          </a:p>
        </p:txBody>
      </p:sp>
      <p:sp>
        <p:nvSpPr>
          <p:cNvPr id="8" name="TextBox 7"/>
          <p:cNvSpPr txBox="1"/>
          <p:nvPr/>
        </p:nvSpPr>
        <p:spPr>
          <a:xfrm>
            <a:off x="2198594" y="3374775"/>
            <a:ext cx="4652683" cy="646331"/>
          </a:xfrm>
          <a:prstGeom prst="rect">
            <a:avLst/>
          </a:prstGeom>
          <a:solidFill>
            <a:schemeClr val="bg1"/>
          </a:solidFill>
        </p:spPr>
        <p:txBody>
          <a:bodyPr wrap="square" rtlCol="0">
            <a:spAutoFit/>
          </a:bodyPr>
          <a:lstStyle/>
          <a:p>
            <a:pPr algn="ctr"/>
            <a:r>
              <a:rPr lang="en-US" sz="3600" dirty="0" smtClean="0">
                <a:solidFill>
                  <a:schemeClr val="accent1"/>
                </a:solidFill>
              </a:rPr>
              <a:t>Set Temperature</a:t>
            </a:r>
            <a:endParaRPr lang="en-US" sz="3600" dirty="0">
              <a:solidFill>
                <a:schemeClr val="accent1"/>
              </a:solidFill>
            </a:endParaRPr>
          </a:p>
        </p:txBody>
      </p:sp>
      <p:sp>
        <p:nvSpPr>
          <p:cNvPr id="19" name="Bent-Up Arrow 18"/>
          <p:cNvSpPr/>
          <p:nvPr/>
        </p:nvSpPr>
        <p:spPr>
          <a:xfrm rot="5400000">
            <a:off x="2731844" y="4235459"/>
            <a:ext cx="1165244" cy="731520"/>
          </a:xfrm>
          <a:prstGeom prst="bentUpArrow">
            <a:avLst/>
          </a:prstGeom>
          <a:solidFill>
            <a:schemeClr val="tx1">
              <a:lumMod val="90000"/>
              <a:lumOff val="1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554772" y="4211252"/>
            <a:ext cx="2050676" cy="646331"/>
          </a:xfrm>
          <a:prstGeom prst="rect">
            <a:avLst/>
          </a:prstGeom>
          <a:noFill/>
        </p:spPr>
        <p:txBody>
          <a:bodyPr wrap="square" rtlCol="0">
            <a:spAutoFit/>
          </a:bodyPr>
          <a:lstStyle/>
          <a:p>
            <a:r>
              <a:rPr lang="en-US" dirty="0">
                <a:solidFill>
                  <a:schemeClr val="accent6">
                    <a:lumMod val="75000"/>
                  </a:schemeClr>
                </a:solidFill>
              </a:rPr>
              <a:t>D</a:t>
            </a:r>
            <a:r>
              <a:rPr lang="en-US" dirty="0" smtClean="0">
                <a:solidFill>
                  <a:schemeClr val="accent6">
                    <a:lumMod val="75000"/>
                  </a:schemeClr>
                </a:solidFill>
              </a:rPr>
              <a:t>etection by thermostat</a:t>
            </a:r>
            <a:endParaRPr lang="en-US" dirty="0">
              <a:solidFill>
                <a:schemeClr val="accent6">
                  <a:lumMod val="75000"/>
                </a:schemeClr>
              </a:solidFill>
            </a:endParaRPr>
          </a:p>
        </p:txBody>
      </p:sp>
      <p:sp>
        <p:nvSpPr>
          <p:cNvPr id="21" name="Bent-Up Arrow 20"/>
          <p:cNvSpPr/>
          <p:nvPr/>
        </p:nvSpPr>
        <p:spPr>
          <a:xfrm>
            <a:off x="5444469" y="4018597"/>
            <a:ext cx="808413" cy="1084562"/>
          </a:xfrm>
          <a:prstGeom prst="bentUpArrow">
            <a:avLst>
              <a:gd name="adj1" fmla="val 25000"/>
              <a:gd name="adj2" fmla="val 23370"/>
              <a:gd name="adj3" fmla="val 25000"/>
            </a:avLst>
          </a:prstGeom>
          <a:solidFill>
            <a:schemeClr val="tx1">
              <a:lumMod val="90000"/>
              <a:lumOff val="1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3864919" y="4710552"/>
            <a:ext cx="1471750" cy="646331"/>
          </a:xfrm>
          <a:prstGeom prst="rect">
            <a:avLst/>
          </a:prstGeom>
          <a:noFill/>
        </p:spPr>
        <p:txBody>
          <a:bodyPr wrap="none" rtlCol="0">
            <a:spAutoFit/>
          </a:bodyPr>
          <a:lstStyle/>
          <a:p>
            <a:r>
              <a:rPr lang="en-US" dirty="0">
                <a:solidFill>
                  <a:schemeClr val="accent6">
                    <a:lumMod val="75000"/>
                  </a:schemeClr>
                </a:solidFill>
              </a:rPr>
              <a:t>Temperature </a:t>
            </a:r>
            <a:endParaRPr lang="en-US" dirty="0" smtClean="0">
              <a:solidFill>
                <a:schemeClr val="accent6">
                  <a:lumMod val="75000"/>
                </a:schemeClr>
              </a:solidFill>
            </a:endParaRPr>
          </a:p>
          <a:p>
            <a:r>
              <a:rPr lang="en-US" dirty="0" smtClean="0">
                <a:solidFill>
                  <a:schemeClr val="accent6">
                    <a:lumMod val="75000"/>
                  </a:schemeClr>
                </a:solidFill>
              </a:rPr>
              <a:t>change</a:t>
            </a:r>
            <a:endParaRPr lang="en-US" dirty="0">
              <a:solidFill>
                <a:schemeClr val="accent6">
                  <a:lumMod val="75000"/>
                </a:schemeClr>
              </a:solidFill>
            </a:endParaRPr>
          </a:p>
        </p:txBody>
      </p:sp>
      <p:sp>
        <p:nvSpPr>
          <p:cNvPr id="29" name="TextBox 28"/>
          <p:cNvSpPr txBox="1"/>
          <p:nvPr/>
        </p:nvSpPr>
        <p:spPr>
          <a:xfrm>
            <a:off x="6265073" y="4140808"/>
            <a:ext cx="1386303" cy="1090800"/>
          </a:xfrm>
          <a:prstGeom prst="rect">
            <a:avLst/>
          </a:prstGeom>
          <a:solidFill>
            <a:schemeClr val="bg1"/>
          </a:solidFill>
        </p:spPr>
        <p:txBody>
          <a:bodyPr wrap="square" rtlCol="0">
            <a:spAutoFit/>
          </a:bodyPr>
          <a:lstStyle/>
          <a:p>
            <a:r>
              <a:rPr lang="en-US" dirty="0">
                <a:solidFill>
                  <a:schemeClr val="accent6">
                    <a:lumMod val="75000"/>
                  </a:schemeClr>
                </a:solidFill>
              </a:rPr>
              <a:t>A</a:t>
            </a:r>
            <a:r>
              <a:rPr lang="en-US" dirty="0" smtClean="0">
                <a:solidFill>
                  <a:schemeClr val="accent6">
                    <a:lumMod val="75000"/>
                  </a:schemeClr>
                </a:solidFill>
              </a:rPr>
              <a:t>ction plan</a:t>
            </a:r>
            <a:endParaRPr lang="en-US" dirty="0">
              <a:solidFill>
                <a:schemeClr val="accent6">
                  <a:lumMod val="75000"/>
                </a:schemeClr>
              </a:solidFill>
            </a:endParaRPr>
          </a:p>
        </p:txBody>
      </p:sp>
    </p:spTree>
    <p:custDataLst>
      <p:tags r:id="rId1"/>
    </p:custDataLst>
    <p:extLst>
      <p:ext uri="{BB962C8B-B14F-4D97-AF65-F5344CB8AC3E}">
        <p14:creationId xmlns:p14="http://schemas.microsoft.com/office/powerpoint/2010/main" val="1198132141"/>
      </p:ext>
    </p:extLst>
  </p:cSld>
  <p:clrMapOvr>
    <a:masterClrMapping/>
  </p:clrMapOvr>
  <mc:AlternateContent xmlns:mc="http://schemas.openxmlformats.org/markup-compatibility/2006" xmlns:p14="http://schemas.microsoft.com/office/powerpoint/2010/main">
    <mc:Choice Requires="p14">
      <p:transition spd="slow" p14:dur="2000" advTm="101382"/>
    </mc:Choice>
    <mc:Fallback xmlns="">
      <p:transition spd="slow" advTm="10138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265073" y="4140808"/>
            <a:ext cx="1386303" cy="1090800"/>
          </a:xfrm>
          <a:prstGeom prst="rect">
            <a:avLst/>
          </a:prstGeom>
          <a:solidFill>
            <a:schemeClr val="bg1"/>
          </a:solidFill>
        </p:spPr>
        <p:txBody>
          <a:bodyPr wrap="square" rtlCol="0">
            <a:spAutoFit/>
          </a:bodyPr>
          <a:lstStyle/>
          <a:p>
            <a:r>
              <a:rPr lang="en-US" dirty="0">
                <a:solidFill>
                  <a:schemeClr val="accent6">
                    <a:lumMod val="75000"/>
                  </a:schemeClr>
                </a:solidFill>
              </a:rPr>
              <a:t>A</a:t>
            </a:r>
            <a:r>
              <a:rPr lang="en-US" dirty="0" smtClean="0">
                <a:solidFill>
                  <a:schemeClr val="accent6">
                    <a:lumMod val="75000"/>
                  </a:schemeClr>
                </a:solidFill>
              </a:rPr>
              <a:t>ction plan</a:t>
            </a:r>
            <a:endParaRPr lang="en-US" dirty="0">
              <a:solidFill>
                <a:schemeClr val="accent6">
                  <a:lumMod val="75000"/>
                </a:schemeClr>
              </a:solidFill>
            </a:endParaRPr>
          </a:p>
        </p:txBody>
      </p:sp>
      <p:sp>
        <p:nvSpPr>
          <p:cNvPr id="27" name="TextBox 26"/>
          <p:cNvSpPr txBox="1"/>
          <p:nvPr/>
        </p:nvSpPr>
        <p:spPr>
          <a:xfrm>
            <a:off x="3744349" y="4584342"/>
            <a:ext cx="1731202" cy="1200329"/>
          </a:xfrm>
          <a:prstGeom prst="rect">
            <a:avLst/>
          </a:prstGeom>
          <a:solidFill>
            <a:schemeClr val="bg1"/>
          </a:solidFill>
        </p:spPr>
        <p:txBody>
          <a:bodyPr wrap="square" rtlCol="0">
            <a:spAutoFit/>
          </a:bodyPr>
          <a:lstStyle/>
          <a:p>
            <a:r>
              <a:rPr lang="en-US" dirty="0" smtClean="0">
                <a:solidFill>
                  <a:schemeClr val="accent6">
                    <a:lumMod val="75000"/>
                  </a:schemeClr>
                </a:solidFill>
              </a:rPr>
              <a:t>Feedback shows level of student understanding</a:t>
            </a:r>
            <a:endParaRPr lang="en-US" dirty="0">
              <a:solidFill>
                <a:schemeClr val="accent6">
                  <a:lumMod val="75000"/>
                </a:schemeClr>
              </a:solidFill>
            </a:endParaRPr>
          </a:p>
        </p:txBody>
      </p:sp>
      <p:sp>
        <p:nvSpPr>
          <p:cNvPr id="25" name="TextBox 24"/>
          <p:cNvSpPr txBox="1"/>
          <p:nvPr/>
        </p:nvSpPr>
        <p:spPr>
          <a:xfrm>
            <a:off x="2948706" y="3361133"/>
            <a:ext cx="3304176" cy="646331"/>
          </a:xfrm>
          <a:prstGeom prst="rect">
            <a:avLst/>
          </a:prstGeom>
          <a:solidFill>
            <a:schemeClr val="tx1">
              <a:lumMod val="90000"/>
              <a:lumOff val="10000"/>
            </a:schemeClr>
          </a:solidFill>
        </p:spPr>
        <p:txBody>
          <a:bodyPr wrap="square" rtlCol="0">
            <a:spAutoFit/>
          </a:bodyPr>
          <a:lstStyle/>
          <a:p>
            <a:pPr algn="ctr"/>
            <a:r>
              <a:rPr lang="en-US" sz="3600" dirty="0" smtClean="0">
                <a:solidFill>
                  <a:schemeClr val="accent1"/>
                </a:solidFill>
              </a:rPr>
              <a:t>Aims</a:t>
            </a:r>
            <a:endParaRPr lang="en-US" sz="3600" dirty="0">
              <a:solidFill>
                <a:schemeClr val="accent1"/>
              </a:solidFill>
            </a:endParaRPr>
          </a:p>
        </p:txBody>
      </p:sp>
      <p:sp>
        <p:nvSpPr>
          <p:cNvPr id="28" name="TextBox 27"/>
          <p:cNvSpPr txBox="1"/>
          <p:nvPr/>
        </p:nvSpPr>
        <p:spPr>
          <a:xfrm>
            <a:off x="1461252" y="4110387"/>
            <a:ext cx="1459006" cy="923330"/>
          </a:xfrm>
          <a:prstGeom prst="rect">
            <a:avLst/>
          </a:prstGeom>
          <a:solidFill>
            <a:schemeClr val="bg1"/>
          </a:solidFill>
        </p:spPr>
        <p:txBody>
          <a:bodyPr wrap="square" rtlCol="0">
            <a:spAutoFit/>
          </a:bodyPr>
          <a:lstStyle/>
          <a:p>
            <a:r>
              <a:rPr lang="en-US" dirty="0" smtClean="0">
                <a:solidFill>
                  <a:schemeClr val="accent6">
                    <a:lumMod val="75000"/>
                  </a:schemeClr>
                </a:solidFill>
              </a:rPr>
              <a:t>Detection by assessment activities</a:t>
            </a:r>
            <a:endParaRPr lang="en-US" dirty="0">
              <a:solidFill>
                <a:schemeClr val="accent6">
                  <a:lumMod val="75000"/>
                </a:schemeClr>
              </a:solidFill>
            </a:endParaRPr>
          </a:p>
        </p:txBody>
      </p:sp>
      <p:sp>
        <p:nvSpPr>
          <p:cNvPr id="2" name="Title 1"/>
          <p:cNvSpPr>
            <a:spLocks noGrp="1"/>
          </p:cNvSpPr>
          <p:nvPr>
            <p:ph type="title"/>
          </p:nvPr>
        </p:nvSpPr>
        <p:spPr/>
        <p:txBody>
          <a:bodyPr/>
          <a:lstStyle/>
          <a:p>
            <a:r>
              <a:rPr lang="en-US" dirty="0" smtClean="0"/>
              <a:t>The purpose of assessment</a:t>
            </a:r>
            <a:endParaRPr lang="en-US" dirty="0"/>
          </a:p>
        </p:txBody>
      </p:sp>
      <p:sp>
        <p:nvSpPr>
          <p:cNvPr id="3" name="Content Placeholder 2"/>
          <p:cNvSpPr>
            <a:spLocks noGrp="1"/>
          </p:cNvSpPr>
          <p:nvPr>
            <p:ph idx="1"/>
          </p:nvPr>
        </p:nvSpPr>
        <p:spPr/>
        <p:txBody>
          <a:bodyPr/>
          <a:lstStyle/>
          <a:p>
            <a:pPr marL="0" indent="0">
              <a:buNone/>
            </a:pPr>
            <a:r>
              <a:rPr lang="en-US" dirty="0" smtClean="0"/>
              <a:t>The process of assessment is analogous to climate control: </a:t>
            </a:r>
          </a:p>
        </p:txBody>
      </p:sp>
      <p:sp>
        <p:nvSpPr>
          <p:cNvPr id="19" name="Bent-Up Arrow 18"/>
          <p:cNvSpPr/>
          <p:nvPr/>
        </p:nvSpPr>
        <p:spPr>
          <a:xfrm rot="5400000">
            <a:off x="2731844" y="4235459"/>
            <a:ext cx="1165244" cy="731520"/>
          </a:xfrm>
          <a:prstGeom prst="bentUpArrow">
            <a:avLst/>
          </a:prstGeom>
          <a:solidFill>
            <a:schemeClr val="tx1">
              <a:lumMod val="90000"/>
              <a:lumOff val="1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Bent-Up Arrow 20"/>
          <p:cNvSpPr/>
          <p:nvPr/>
        </p:nvSpPr>
        <p:spPr>
          <a:xfrm>
            <a:off x="5444469" y="4018597"/>
            <a:ext cx="808413" cy="1084562"/>
          </a:xfrm>
          <a:prstGeom prst="bentUpArrow">
            <a:avLst>
              <a:gd name="adj1" fmla="val 25000"/>
              <a:gd name="adj2" fmla="val 23370"/>
              <a:gd name="adj3" fmla="val 25000"/>
            </a:avLst>
          </a:prstGeom>
          <a:solidFill>
            <a:schemeClr val="tx1">
              <a:lumMod val="90000"/>
              <a:lumOff val="1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7914909"/>
      </p:ext>
    </p:extLst>
  </p:cSld>
  <p:clrMapOvr>
    <a:masterClrMapping/>
  </p:clrMapOvr>
  <mc:AlternateContent xmlns:mc="http://schemas.openxmlformats.org/markup-compatibility/2006" xmlns:p14="http://schemas.microsoft.com/office/powerpoint/2010/main">
    <mc:Choice Requires="p14">
      <p:transition spd="slow" p14:dur="2000" advTm="101382"/>
    </mc:Choice>
    <mc:Fallback xmlns="">
      <p:transition spd="slow" advTm="10138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5FC79"/>
            </a:gs>
            <a:gs pos="99000">
              <a:srgbClr val="008F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Assessment</a:t>
            </a:r>
            <a:endParaRPr lang="en-US" dirty="0"/>
          </a:p>
        </p:txBody>
      </p:sp>
      <p:sp>
        <p:nvSpPr>
          <p:cNvPr id="3" name="Content Placeholder 2"/>
          <p:cNvSpPr>
            <a:spLocks noGrp="1"/>
          </p:cNvSpPr>
          <p:nvPr>
            <p:ph idx="1"/>
          </p:nvPr>
        </p:nvSpPr>
        <p:spPr>
          <a:ln>
            <a:noFill/>
          </a:ln>
        </p:spPr>
        <p:txBody>
          <a:bodyPr>
            <a:normAutofit fontScale="92500" lnSpcReduction="10000"/>
          </a:bodyPr>
          <a:lstStyle/>
          <a:p>
            <a:pPr marL="0" lvl="0" indent="0">
              <a:spcBef>
                <a:spcPts val="0"/>
              </a:spcBef>
              <a:buClrTx/>
              <a:buSzTx/>
              <a:buNone/>
              <a:defRPr/>
            </a:pPr>
            <a:r>
              <a:rPr lang="en-US" b="1" dirty="0" smtClean="0"/>
              <a:t>What is it? </a:t>
            </a:r>
          </a:p>
          <a:p>
            <a:pPr marL="0" lvl="0" indent="0">
              <a:spcBef>
                <a:spcPts val="0"/>
              </a:spcBef>
              <a:buClrTx/>
              <a:buSzTx/>
              <a:buNone/>
              <a:defRPr/>
            </a:pPr>
            <a:endParaRPr lang="en-US" b="1" dirty="0" smtClean="0"/>
          </a:p>
          <a:p>
            <a:pPr marL="0" lvl="0" indent="0">
              <a:spcBef>
                <a:spcPts val="0"/>
              </a:spcBef>
              <a:buClrTx/>
              <a:buSzTx/>
              <a:buNone/>
              <a:defRPr/>
            </a:pPr>
            <a:r>
              <a:rPr lang="en-US" dirty="0" smtClean="0"/>
              <a:t>An assessment of </a:t>
            </a:r>
            <a:r>
              <a:rPr lang="en-US" dirty="0"/>
              <a:t>where a student is starting from in terms of:</a:t>
            </a:r>
          </a:p>
          <a:p>
            <a:r>
              <a:rPr lang="en-US" dirty="0" smtClean="0"/>
              <a:t>Knowledge</a:t>
            </a:r>
          </a:p>
          <a:p>
            <a:r>
              <a:rPr lang="en-US" dirty="0" smtClean="0"/>
              <a:t>Skills</a:t>
            </a:r>
          </a:p>
          <a:p>
            <a:r>
              <a:rPr lang="en-US" dirty="0" smtClean="0"/>
              <a:t>Enjoyment</a:t>
            </a:r>
            <a:endParaRPr lang="en-US" dirty="0"/>
          </a:p>
          <a:p>
            <a:pPr marL="0" lvl="0" indent="0">
              <a:spcBef>
                <a:spcPts val="0"/>
              </a:spcBef>
              <a:buClrTx/>
              <a:buSzTx/>
              <a:buNone/>
              <a:defRPr/>
            </a:pPr>
            <a:endParaRPr lang="en-US" b="1" dirty="0" smtClean="0"/>
          </a:p>
          <a:p>
            <a:pPr marL="0" lvl="0" indent="0">
              <a:spcBef>
                <a:spcPts val="0"/>
              </a:spcBef>
              <a:buClrTx/>
              <a:buSzTx/>
              <a:buNone/>
              <a:defRPr/>
            </a:pPr>
            <a:endParaRPr lang="en-US" b="1" dirty="0" smtClean="0"/>
          </a:p>
          <a:p>
            <a:pPr marL="0" lvl="0" indent="0">
              <a:spcBef>
                <a:spcPts val="0"/>
              </a:spcBef>
              <a:buClrTx/>
              <a:buSzTx/>
              <a:buNone/>
              <a:defRPr/>
            </a:pPr>
            <a:r>
              <a:rPr lang="en-US" b="1" dirty="0" smtClean="0"/>
              <a:t>Why do we use it? </a:t>
            </a:r>
            <a:endParaRPr lang="en-US" b="1" dirty="0"/>
          </a:p>
          <a:p>
            <a:pPr marL="0" lvl="0" indent="0">
              <a:spcBef>
                <a:spcPts val="0"/>
              </a:spcBef>
              <a:buClrTx/>
              <a:buSzTx/>
              <a:buNone/>
              <a:defRPr/>
            </a:pPr>
            <a:endParaRPr lang="en-US" b="1" dirty="0"/>
          </a:p>
          <a:p>
            <a:pPr marL="0" lvl="0" indent="0">
              <a:spcBef>
                <a:spcPts val="0"/>
              </a:spcBef>
              <a:buClrTx/>
              <a:buSzTx/>
              <a:buNone/>
              <a:defRPr/>
            </a:pPr>
            <a:r>
              <a:rPr lang="en-US" dirty="0" smtClean="0"/>
              <a:t>To inform the planning of a ’learning episode’. </a:t>
            </a:r>
          </a:p>
        </p:txBody>
      </p:sp>
    </p:spTree>
    <p:custDataLst>
      <p:tags r:id="rId1"/>
    </p:custDataLst>
    <p:extLst>
      <p:ext uri="{BB962C8B-B14F-4D97-AF65-F5344CB8AC3E}">
        <p14:creationId xmlns:p14="http://schemas.microsoft.com/office/powerpoint/2010/main" val="372961022"/>
      </p:ext>
    </p:extLst>
  </p:cSld>
  <p:clrMapOvr>
    <a:masterClrMapping/>
  </p:clrMapOvr>
  <mc:AlternateContent xmlns:mc="http://schemas.openxmlformats.org/markup-compatibility/2006" xmlns:p14="http://schemas.microsoft.com/office/powerpoint/2010/main">
    <mc:Choice Requires="p14">
      <p:transition spd="slow" p14:dur="2000" advTm="60155"/>
    </mc:Choice>
    <mc:Fallback xmlns="">
      <p:transition spd="slow" advTm="6015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5FC79"/>
            </a:gs>
            <a:gs pos="99000">
              <a:srgbClr val="008F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Assessment</a:t>
            </a:r>
            <a:endParaRPr lang="en-US" dirty="0"/>
          </a:p>
        </p:txBody>
      </p:sp>
      <p:sp>
        <p:nvSpPr>
          <p:cNvPr id="3" name="Content Placeholder 2"/>
          <p:cNvSpPr>
            <a:spLocks noGrp="1"/>
          </p:cNvSpPr>
          <p:nvPr>
            <p:ph idx="1"/>
          </p:nvPr>
        </p:nvSpPr>
        <p:spPr>
          <a:xfrm>
            <a:off x="779462" y="1956547"/>
            <a:ext cx="7914061" cy="4511488"/>
          </a:xfrm>
          <a:ln>
            <a:noFill/>
          </a:ln>
        </p:spPr>
        <p:txBody>
          <a:bodyPr numCol="1">
            <a:normAutofit fontScale="85000" lnSpcReduction="20000"/>
          </a:bodyPr>
          <a:lstStyle/>
          <a:p>
            <a:pPr marL="0" lvl="0" indent="0">
              <a:spcBef>
                <a:spcPts val="0"/>
              </a:spcBef>
              <a:buClrTx/>
              <a:buSzTx/>
              <a:buNone/>
              <a:defRPr/>
            </a:pPr>
            <a:r>
              <a:rPr lang="en-US" b="1" dirty="0" smtClean="0"/>
              <a:t>When do we use it? </a:t>
            </a:r>
          </a:p>
          <a:p>
            <a:pPr marL="0" lvl="0" indent="0">
              <a:spcBef>
                <a:spcPts val="0"/>
              </a:spcBef>
              <a:buClrTx/>
              <a:buSzTx/>
              <a:buNone/>
              <a:defRPr/>
            </a:pPr>
            <a:endParaRPr lang="en-US" b="1" dirty="0" smtClean="0"/>
          </a:p>
          <a:p>
            <a:pPr marL="0" lvl="0" indent="0">
              <a:spcBef>
                <a:spcPts val="0"/>
              </a:spcBef>
              <a:buClrTx/>
              <a:buSzTx/>
              <a:buNone/>
              <a:defRPr/>
            </a:pPr>
            <a:r>
              <a:rPr lang="en-US" dirty="0" smtClean="0"/>
              <a:t>At the start of a learning episode. </a:t>
            </a:r>
          </a:p>
          <a:p>
            <a:pPr marL="0" lvl="0" indent="0">
              <a:spcBef>
                <a:spcPts val="0"/>
              </a:spcBef>
              <a:buClrTx/>
              <a:buSzTx/>
              <a:buNone/>
              <a:defRPr/>
            </a:pPr>
            <a:endParaRPr lang="en-US" dirty="0"/>
          </a:p>
          <a:p>
            <a:pPr marL="0" lvl="0" indent="0">
              <a:spcBef>
                <a:spcPts val="0"/>
              </a:spcBef>
              <a:buClrTx/>
              <a:buSzTx/>
              <a:buNone/>
              <a:defRPr/>
            </a:pPr>
            <a:endParaRPr lang="en-US" b="1" dirty="0" smtClean="0"/>
          </a:p>
          <a:p>
            <a:pPr marL="0" lvl="0" indent="0">
              <a:spcBef>
                <a:spcPts val="0"/>
              </a:spcBef>
              <a:buClrTx/>
              <a:buSzTx/>
              <a:buNone/>
              <a:defRPr/>
            </a:pPr>
            <a:r>
              <a:rPr lang="en-US" b="1" dirty="0" smtClean="0"/>
              <a:t>How do we use it? </a:t>
            </a:r>
          </a:p>
          <a:p>
            <a:r>
              <a:rPr lang="en-US" dirty="0" smtClean="0"/>
              <a:t>Previous test scores</a:t>
            </a:r>
          </a:p>
          <a:p>
            <a:r>
              <a:rPr lang="en-US" dirty="0" smtClean="0"/>
              <a:t>Individual </a:t>
            </a:r>
            <a:r>
              <a:rPr lang="en-US" dirty="0"/>
              <a:t>questioning </a:t>
            </a:r>
          </a:p>
          <a:p>
            <a:r>
              <a:rPr lang="en-US" dirty="0" smtClean="0"/>
              <a:t>Class questioning</a:t>
            </a:r>
            <a:endParaRPr lang="en-US" dirty="0"/>
          </a:p>
          <a:p>
            <a:r>
              <a:rPr lang="en-US" dirty="0" smtClean="0"/>
              <a:t>Check lists </a:t>
            </a:r>
            <a:endParaRPr lang="en-US" sz="1500" dirty="0"/>
          </a:p>
          <a:p>
            <a:r>
              <a:rPr lang="en-US" dirty="0" smtClean="0"/>
              <a:t>Multiple choice</a:t>
            </a:r>
          </a:p>
          <a:p>
            <a:r>
              <a:rPr lang="en-US" dirty="0" smtClean="0"/>
              <a:t>Longer answers</a:t>
            </a:r>
          </a:p>
          <a:p>
            <a:pPr marL="0" lvl="0" indent="0">
              <a:spcBef>
                <a:spcPts val="0"/>
              </a:spcBef>
              <a:buClrTx/>
              <a:buSzTx/>
              <a:buNone/>
              <a:defRPr/>
            </a:pPr>
            <a:endParaRPr lang="en-US" b="1" dirty="0"/>
          </a:p>
        </p:txBody>
      </p:sp>
      <p:pic>
        <p:nvPicPr>
          <p:cNvPr id="9" name="Picture 8"/>
          <p:cNvPicPr/>
          <p:nvPr/>
        </p:nvPicPr>
        <p:blipFill rotWithShape="1">
          <a:blip r:embed="rId4" cstate="screen">
            <a:extLst>
              <a:ext uri="{28A0092B-C50C-407E-A947-70E740481C1C}">
                <a14:useLocalDpi xmlns:a14="http://schemas.microsoft.com/office/drawing/2010/main"/>
              </a:ext>
            </a:extLst>
          </a:blip>
          <a:srcRect/>
          <a:stretch/>
        </p:blipFill>
        <p:spPr>
          <a:xfrm>
            <a:off x="5010187" y="4112602"/>
            <a:ext cx="3352764" cy="2228003"/>
          </a:xfrm>
          <a:prstGeom prst="rect">
            <a:avLst/>
          </a:prstGeom>
        </p:spPr>
      </p:pic>
    </p:spTree>
    <p:custDataLst>
      <p:tags r:id="rId1"/>
    </p:custDataLst>
    <p:extLst>
      <p:ext uri="{BB962C8B-B14F-4D97-AF65-F5344CB8AC3E}">
        <p14:creationId xmlns:p14="http://schemas.microsoft.com/office/powerpoint/2010/main" val="445491389"/>
      </p:ext>
    </p:extLst>
  </p:cSld>
  <p:clrMapOvr>
    <a:masterClrMapping/>
  </p:clrMapOvr>
  <mc:AlternateContent xmlns:mc="http://schemas.openxmlformats.org/markup-compatibility/2006" xmlns:p14="http://schemas.microsoft.com/office/powerpoint/2010/main">
    <mc:Choice Requires="p14">
      <p:transition spd="slow" p14:dur="2000" advTm="485167"/>
    </mc:Choice>
    <mc:Fallback xmlns="">
      <p:transition spd="slow" advTm="48516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pPr marL="0" indent="0">
              <a:buNone/>
            </a:pPr>
            <a:r>
              <a:rPr lang="en-US" sz="4800" dirty="0" smtClean="0"/>
              <a:t>Mark Levesley</a:t>
            </a:r>
          </a:p>
          <a:p>
            <a:pPr marL="0" indent="0">
              <a:buNone/>
            </a:pPr>
            <a:r>
              <a:rPr lang="en-US" sz="3400" dirty="0" smtClean="0"/>
              <a:t>Science Education Writer</a:t>
            </a:r>
          </a:p>
          <a:p>
            <a:pPr marL="0" indent="0">
              <a:buNone/>
            </a:pPr>
            <a:endParaRPr lang="en-US" sz="4800" dirty="0" smtClean="0"/>
          </a:p>
          <a:p>
            <a:pPr marL="0" indent="0">
              <a:buNone/>
            </a:pPr>
            <a:endParaRPr lang="en-US" sz="4800" dirty="0"/>
          </a:p>
        </p:txBody>
      </p:sp>
      <p:grpSp>
        <p:nvGrpSpPr>
          <p:cNvPr id="6" name="Group 5"/>
          <p:cNvGrpSpPr/>
          <p:nvPr/>
        </p:nvGrpSpPr>
        <p:grpSpPr>
          <a:xfrm>
            <a:off x="779463" y="1949824"/>
            <a:ext cx="7812042" cy="4211956"/>
            <a:chOff x="779463" y="1949824"/>
            <a:chExt cx="7812042" cy="4211956"/>
          </a:xfrm>
        </p:grpSpPr>
        <p:pic>
          <p:nvPicPr>
            <p:cNvPr id="4" name="Picture 3" descr="ESWS7 Cov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6090" y="3661260"/>
              <a:ext cx="1995415" cy="2500520"/>
            </a:xfrm>
            <a:prstGeom prst="rect">
              <a:avLst/>
            </a:prstGeom>
          </p:spPr>
        </p:pic>
        <p:pic>
          <p:nvPicPr>
            <p:cNvPr id="5" name="Picture 4" descr="51CAuGGLDH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463" y="3661259"/>
              <a:ext cx="1787287" cy="2475466"/>
            </a:xfrm>
            <a:prstGeom prst="rect">
              <a:avLst/>
            </a:prstGeom>
          </p:spPr>
        </p:pic>
        <p:pic>
          <p:nvPicPr>
            <p:cNvPr id="7" name="Picture 6" descr="51clTeGHHD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3320" y="3661259"/>
              <a:ext cx="1965520" cy="2475466"/>
            </a:xfrm>
            <a:prstGeom prst="rect">
              <a:avLst/>
            </a:prstGeom>
          </p:spPr>
        </p:pic>
        <p:pic>
          <p:nvPicPr>
            <p:cNvPr id="9" name="Picture 8" descr="Maths, English and Science Test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42999" y="3661259"/>
              <a:ext cx="1752402" cy="2500520"/>
            </a:xfrm>
            <a:prstGeom prst="rect">
              <a:avLst/>
            </a:prstGeom>
          </p:spPr>
        </p:pic>
        <p:pic>
          <p:nvPicPr>
            <p:cNvPr id="11" name="Picture 10" descr="CachedImage.axd3.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3511" y="1949824"/>
              <a:ext cx="1270126" cy="1579735"/>
            </a:xfrm>
            <a:prstGeom prst="rect">
              <a:avLst/>
            </a:prstGeom>
          </p:spPr>
        </p:pic>
        <p:pic>
          <p:nvPicPr>
            <p:cNvPr id="13" name="Picture 12" descr="51ASBdahXuL.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7778" y="1949824"/>
              <a:ext cx="1143727" cy="1579734"/>
            </a:xfrm>
            <a:prstGeom prst="rect">
              <a:avLst/>
            </a:prstGeom>
          </p:spPr>
        </p:pic>
      </p:grpSp>
    </p:spTree>
    <p:custDataLst>
      <p:tags r:id="rId1"/>
    </p:custDataLst>
    <p:extLst>
      <p:ext uri="{BB962C8B-B14F-4D97-AF65-F5344CB8AC3E}">
        <p14:creationId xmlns:p14="http://schemas.microsoft.com/office/powerpoint/2010/main" val="3304632675"/>
      </p:ext>
    </p:extLst>
  </p:cSld>
  <p:clrMapOvr>
    <a:masterClrMapping/>
  </p:clrMapOvr>
  <mc:AlternateContent xmlns:mc="http://schemas.openxmlformats.org/markup-compatibility/2006" xmlns:p14="http://schemas.microsoft.com/office/powerpoint/2010/main">
    <mc:Choice Requires="p14">
      <p:transition spd="slow" p14:dur="2000" advTm="82684"/>
    </mc:Choice>
    <mc:Fallback xmlns="">
      <p:transition spd="slow" advTm="8268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5FC79"/>
            </a:gs>
            <a:gs pos="99000">
              <a:srgbClr val="008F0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Assessment</a:t>
            </a:r>
            <a:endParaRPr lang="en-US" dirty="0"/>
          </a:p>
        </p:txBody>
      </p:sp>
      <p:sp>
        <p:nvSpPr>
          <p:cNvPr id="3" name="Content Placeholder 2"/>
          <p:cNvSpPr>
            <a:spLocks noGrp="1"/>
          </p:cNvSpPr>
          <p:nvPr>
            <p:ph idx="1"/>
          </p:nvPr>
        </p:nvSpPr>
        <p:spPr>
          <a:xfrm>
            <a:off x="725676" y="2445029"/>
            <a:ext cx="3236730" cy="3434547"/>
          </a:xfrm>
          <a:ln>
            <a:noFill/>
          </a:ln>
        </p:spPr>
        <p:txBody>
          <a:bodyPr numCol="1">
            <a:normAutofit fontScale="85000" lnSpcReduction="20000"/>
          </a:bodyPr>
          <a:lstStyle/>
          <a:p>
            <a:pPr marL="0" lvl="0" indent="0">
              <a:spcBef>
                <a:spcPts val="0"/>
              </a:spcBef>
              <a:buClrTx/>
              <a:buSzTx/>
              <a:buNone/>
              <a:defRPr/>
            </a:pPr>
            <a:r>
              <a:rPr lang="en-US" b="1" dirty="0" smtClean="0"/>
              <a:t>Assessment activity ideas</a:t>
            </a:r>
          </a:p>
          <a:p>
            <a:r>
              <a:rPr lang="en-US" dirty="0" smtClean="0"/>
              <a:t>Previous test scores</a:t>
            </a:r>
          </a:p>
          <a:p>
            <a:r>
              <a:rPr lang="en-US" dirty="0" smtClean="0"/>
              <a:t>Individual </a:t>
            </a:r>
            <a:r>
              <a:rPr lang="en-US" dirty="0"/>
              <a:t>questioning </a:t>
            </a:r>
          </a:p>
          <a:p>
            <a:r>
              <a:rPr lang="en-US" dirty="0" smtClean="0"/>
              <a:t>Class/group questioning</a:t>
            </a:r>
            <a:endParaRPr lang="en-US" dirty="0"/>
          </a:p>
          <a:p>
            <a:r>
              <a:rPr lang="en-US" dirty="0" smtClean="0"/>
              <a:t>Check lists </a:t>
            </a:r>
            <a:endParaRPr lang="en-US" sz="1500" dirty="0"/>
          </a:p>
          <a:p>
            <a:r>
              <a:rPr lang="en-US" dirty="0" smtClean="0"/>
              <a:t>Multiple choice</a:t>
            </a:r>
          </a:p>
          <a:p>
            <a:r>
              <a:rPr lang="en-US" dirty="0" smtClean="0"/>
              <a:t>Longer answers</a:t>
            </a:r>
          </a:p>
          <a:p>
            <a:pPr marL="0" indent="0">
              <a:buNone/>
            </a:pPr>
            <a:endParaRPr lang="en-US" sz="500" dirty="0" smtClean="0"/>
          </a:p>
        </p:txBody>
      </p:sp>
      <p:sp>
        <p:nvSpPr>
          <p:cNvPr id="6" name="TextBox 5"/>
          <p:cNvSpPr txBox="1"/>
          <p:nvPr/>
        </p:nvSpPr>
        <p:spPr>
          <a:xfrm>
            <a:off x="6835026" y="2396238"/>
            <a:ext cx="1690866" cy="1831271"/>
          </a:xfrm>
          <a:prstGeom prst="rect">
            <a:avLst/>
          </a:prstGeom>
          <a:noFill/>
        </p:spPr>
        <p:txBody>
          <a:bodyPr wrap="square" rtlCol="0">
            <a:spAutoFit/>
          </a:bodyPr>
          <a:lstStyle/>
          <a:p>
            <a:pPr lvl="0"/>
            <a:r>
              <a:rPr lang="en-US" sz="1900" b="1" dirty="0">
                <a:solidFill>
                  <a:schemeClr val="tx1">
                    <a:lumMod val="90000"/>
                    <a:lumOff val="10000"/>
                  </a:schemeClr>
                </a:solidFill>
              </a:rPr>
              <a:t>Action </a:t>
            </a:r>
            <a:r>
              <a:rPr lang="en-US" sz="1900" b="1" dirty="0" smtClean="0">
                <a:solidFill>
                  <a:schemeClr val="tx1">
                    <a:lumMod val="90000"/>
                    <a:lumOff val="10000"/>
                  </a:schemeClr>
                </a:solidFill>
              </a:rPr>
              <a:t>Plan </a:t>
            </a:r>
            <a:r>
              <a:rPr lang="en-US" sz="1900" dirty="0">
                <a:solidFill>
                  <a:schemeClr val="tx1">
                    <a:lumMod val="90000"/>
                    <a:lumOff val="10000"/>
                  </a:schemeClr>
                </a:solidFill>
              </a:rPr>
              <a:t>Planning how to teach the ‘learning episode’.</a:t>
            </a:r>
            <a:endParaRPr lang="en-US" sz="1900" b="1" dirty="0">
              <a:solidFill>
                <a:schemeClr val="tx1">
                  <a:lumMod val="90000"/>
                  <a:lumOff val="10000"/>
                </a:schemeClr>
              </a:solidFill>
            </a:endParaRPr>
          </a:p>
          <a:p>
            <a:endParaRPr lang="en-US" dirty="0"/>
          </a:p>
        </p:txBody>
      </p:sp>
      <p:sp>
        <p:nvSpPr>
          <p:cNvPr id="4" name="TextBox 3"/>
          <p:cNvSpPr txBox="1"/>
          <p:nvPr/>
        </p:nvSpPr>
        <p:spPr>
          <a:xfrm>
            <a:off x="711920" y="1842240"/>
            <a:ext cx="989791" cy="492443"/>
          </a:xfrm>
          <a:prstGeom prst="rect">
            <a:avLst/>
          </a:prstGeom>
          <a:solidFill>
            <a:schemeClr val="tx1">
              <a:lumMod val="90000"/>
              <a:lumOff val="10000"/>
            </a:schemeClr>
          </a:solidFill>
        </p:spPr>
        <p:txBody>
          <a:bodyPr wrap="square" rtlCol="0">
            <a:spAutoFit/>
          </a:bodyPr>
          <a:lstStyle/>
          <a:p>
            <a:pPr algn="ctr"/>
            <a:r>
              <a:rPr lang="en-US" sz="2600" b="1" dirty="0" smtClean="0">
                <a:solidFill>
                  <a:schemeClr val="accent1"/>
                </a:solidFill>
              </a:rPr>
              <a:t>AIMS</a:t>
            </a:r>
            <a:endParaRPr lang="en-US" sz="2600" b="1" dirty="0">
              <a:solidFill>
                <a:schemeClr val="accent1"/>
              </a:solidFill>
            </a:endParaRPr>
          </a:p>
        </p:txBody>
      </p:sp>
      <p:sp>
        <p:nvSpPr>
          <p:cNvPr id="7" name="Content Placeholder 2"/>
          <p:cNvSpPr txBox="1">
            <a:spLocks/>
          </p:cNvSpPr>
          <p:nvPr/>
        </p:nvSpPr>
        <p:spPr>
          <a:xfrm>
            <a:off x="3940212" y="2445029"/>
            <a:ext cx="2714171" cy="3542113"/>
          </a:xfrm>
          <a:prstGeom prst="rect">
            <a:avLst/>
          </a:prstGeom>
          <a:ln>
            <a:noFill/>
          </a:ln>
        </p:spPr>
        <p:txBody>
          <a:bodyPr vert="horz" lIns="91440" tIns="45720" rIns="91440" bIns="45720" numCol="1" rtlCol="0">
            <a:normAutofit fontScale="70000" lnSpcReduction="2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r>
              <a:rPr lang="en-US" sz="2700" b="1" dirty="0" smtClean="0"/>
              <a:t>Feedback ideas</a:t>
            </a:r>
          </a:p>
          <a:p>
            <a:r>
              <a:rPr lang="en-US" sz="2700" dirty="0" smtClean="0"/>
              <a:t>Verbal answers</a:t>
            </a:r>
          </a:p>
          <a:p>
            <a:r>
              <a:rPr lang="en-US" sz="2700" dirty="0" smtClean="0"/>
              <a:t>Show of hands</a:t>
            </a:r>
          </a:p>
          <a:p>
            <a:r>
              <a:rPr lang="en-US" sz="2700" dirty="0" smtClean="0"/>
              <a:t>Certainty of Response Index (CRI)</a:t>
            </a:r>
          </a:p>
          <a:p>
            <a:r>
              <a:rPr lang="en-US" sz="2700" dirty="0" smtClean="0"/>
              <a:t>Emoticons</a:t>
            </a:r>
          </a:p>
          <a:p>
            <a:r>
              <a:rPr lang="en-US" sz="2700" dirty="0" smtClean="0"/>
              <a:t>Alphanumeric data (grades, marks, percentages)</a:t>
            </a:r>
          </a:p>
          <a:p>
            <a:pPr marL="0" indent="0">
              <a:spcBef>
                <a:spcPts val="0"/>
              </a:spcBef>
              <a:buClrTx/>
              <a:buSzTx/>
              <a:buFont typeface="Wingdings 2" pitchFamily="18" charset="2"/>
              <a:buNone/>
              <a:defRPr/>
            </a:pPr>
            <a:endParaRPr lang="en-US" b="1" dirty="0"/>
          </a:p>
        </p:txBody>
      </p:sp>
      <p:grpSp>
        <p:nvGrpSpPr>
          <p:cNvPr id="19" name="Group 18"/>
          <p:cNvGrpSpPr/>
          <p:nvPr/>
        </p:nvGrpSpPr>
        <p:grpSpPr>
          <a:xfrm>
            <a:off x="338477" y="1942972"/>
            <a:ext cx="8331135" cy="761702"/>
            <a:chOff x="338477" y="1942972"/>
            <a:chExt cx="8331135" cy="761702"/>
          </a:xfrm>
        </p:grpSpPr>
        <p:sp>
          <p:nvSpPr>
            <p:cNvPr id="8" name="Curved Right Arrow 7"/>
            <p:cNvSpPr/>
            <p:nvPr/>
          </p:nvSpPr>
          <p:spPr>
            <a:xfrm>
              <a:off x="338477" y="2105488"/>
              <a:ext cx="367346" cy="599186"/>
            </a:xfrm>
            <a:prstGeom prst="curvedRightArrow">
              <a:avLst>
                <a:gd name="adj1" fmla="val 29032"/>
                <a:gd name="adj2" fmla="val 68432"/>
                <a:gd name="adj3" fmla="val 25000"/>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Right Arrow 8"/>
            <p:cNvSpPr/>
            <p:nvPr/>
          </p:nvSpPr>
          <p:spPr>
            <a:xfrm>
              <a:off x="3624190" y="2465189"/>
              <a:ext cx="371725" cy="239485"/>
            </a:xfrm>
            <a:prstGeom prst="rightArrow">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5764206" y="2465189"/>
              <a:ext cx="1119703" cy="239485"/>
            </a:xfrm>
            <a:prstGeom prst="rightArrow">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flipH="1">
              <a:off x="1714527" y="2004808"/>
              <a:ext cx="6493635" cy="230400"/>
            </a:xfrm>
            <a:prstGeom prst="rightArrow">
              <a:avLst>
                <a:gd name="adj1" fmla="val 56061"/>
                <a:gd name="adj2" fmla="val 50000"/>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rved Right Arrow 10"/>
            <p:cNvSpPr/>
            <p:nvPr/>
          </p:nvSpPr>
          <p:spPr>
            <a:xfrm flipH="1" flipV="1">
              <a:off x="8163909" y="1942972"/>
              <a:ext cx="505703" cy="727200"/>
            </a:xfrm>
            <a:prstGeom prst="curvedRightArrow">
              <a:avLst>
                <a:gd name="adj1" fmla="val 26103"/>
                <a:gd name="adj2" fmla="val 71704"/>
                <a:gd name="adj3" fmla="val 0"/>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a:endCxn id="11" idx="2"/>
            </p:cNvCxnSpPr>
            <p:nvPr/>
          </p:nvCxnSpPr>
          <p:spPr>
            <a:xfrm>
              <a:off x="8163909" y="2060708"/>
              <a:ext cx="0" cy="1188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076747814"/>
      </p:ext>
    </p:extLst>
  </p:cSld>
  <p:clrMapOvr>
    <a:masterClrMapping/>
  </p:clrMapOvr>
  <mc:AlternateContent xmlns:mc="http://schemas.openxmlformats.org/markup-compatibility/2006" xmlns:p14="http://schemas.microsoft.com/office/powerpoint/2010/main">
    <mc:Choice Requires="p14">
      <p:transition spd="slow" p14:dur="2000" advTm="144803"/>
    </mc:Choice>
    <mc:Fallback xmlns="">
      <p:transition spd="slow" advTm="14480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583488" cy="4368474"/>
          </a:xfrm>
        </p:spPr>
        <p:txBody>
          <a:bodyPr>
            <a:normAutofit/>
          </a:bodyPr>
          <a:lstStyle/>
          <a:p>
            <a:pPr marL="0" indent="0">
              <a:buNone/>
            </a:pPr>
            <a:r>
              <a:rPr lang="en-GB" dirty="0" smtClean="0"/>
              <a:t>Formative assessment is: </a:t>
            </a:r>
          </a:p>
          <a:p>
            <a:pPr marL="0" indent="0">
              <a:buNone/>
            </a:pPr>
            <a:endParaRPr lang="en-GB" dirty="0" smtClean="0"/>
          </a:p>
          <a:p>
            <a:pPr marL="0" indent="0">
              <a:buNone/>
            </a:pPr>
            <a:r>
              <a:rPr lang="en-GB" sz="2600" dirty="0" smtClean="0"/>
              <a:t>“frequent, interactive assessments of student progress to identify learning needs and shape teaching”</a:t>
            </a:r>
          </a:p>
          <a:p>
            <a:pPr marL="0" indent="0">
              <a:buNone/>
            </a:pPr>
            <a:endParaRPr lang="en-GB" dirty="0" smtClean="0"/>
          </a:p>
          <a:p>
            <a:pPr marL="0" indent="0">
              <a:buNone/>
            </a:pPr>
            <a:endParaRPr lang="en-GB" dirty="0"/>
          </a:p>
          <a:p>
            <a:pPr marL="0" indent="0" algn="r">
              <a:spcBef>
                <a:spcPts val="0"/>
              </a:spcBef>
              <a:buNone/>
            </a:pPr>
            <a:r>
              <a:rPr lang="en-GB" sz="1600" dirty="0" smtClean="0"/>
              <a:t>(</a:t>
            </a:r>
            <a:r>
              <a:rPr lang="en-GB" sz="1600" i="1" dirty="0" smtClean="0"/>
              <a:t>Formative assessment: Improving learning in secondary classrooms. </a:t>
            </a:r>
          </a:p>
          <a:p>
            <a:pPr marL="0" indent="0" algn="r">
              <a:spcBef>
                <a:spcPts val="0"/>
              </a:spcBef>
              <a:buNone/>
            </a:pPr>
            <a:r>
              <a:rPr lang="en-GB" sz="1600" dirty="0" smtClean="0"/>
              <a:t>Paris: OECD, 2005.) </a:t>
            </a:r>
            <a:endParaRPr lang="en-US" sz="1600" dirty="0" smtClean="0"/>
          </a:p>
        </p:txBody>
      </p:sp>
    </p:spTree>
    <p:custDataLst>
      <p:tags r:id="rId1"/>
    </p:custDataLst>
    <p:extLst>
      <p:ext uri="{BB962C8B-B14F-4D97-AF65-F5344CB8AC3E}">
        <p14:creationId xmlns:p14="http://schemas.microsoft.com/office/powerpoint/2010/main" val="833679082"/>
      </p:ext>
    </p:extLst>
  </p:cSld>
  <p:clrMapOvr>
    <a:masterClrMapping/>
  </p:clrMapOvr>
  <mc:AlternateContent xmlns:mc="http://schemas.openxmlformats.org/markup-compatibility/2006" xmlns:p14="http://schemas.microsoft.com/office/powerpoint/2010/main">
    <mc:Choice Requires="p14">
      <p:transition spd="slow" p14:dur="2000" advTm="63600"/>
    </mc:Choice>
    <mc:Fallback xmlns="">
      <p:transition spd="slow" advTm="636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2" y="1949824"/>
            <a:ext cx="8068905" cy="4368474"/>
          </a:xfrm>
        </p:spPr>
        <p:txBody>
          <a:bodyPr>
            <a:normAutofit fontScale="85000" lnSpcReduction="10000"/>
          </a:bodyPr>
          <a:lstStyle/>
          <a:p>
            <a:pPr marL="0" indent="0">
              <a:buNone/>
            </a:pPr>
            <a:r>
              <a:rPr lang="en-GB" dirty="0" smtClean="0"/>
              <a:t>Assessment activity</a:t>
            </a:r>
            <a:endParaRPr lang="en-US" dirty="0" smtClean="0"/>
          </a:p>
          <a:p>
            <a:r>
              <a:rPr lang="en-GB" dirty="0" smtClean="0"/>
              <a:t>assessment of a students’ learning during the learning process</a:t>
            </a:r>
          </a:p>
          <a:p>
            <a:pPr marL="0" indent="0">
              <a:buNone/>
            </a:pPr>
            <a:r>
              <a:rPr lang="en-GB" dirty="0" smtClean="0"/>
              <a:t>Feedback</a:t>
            </a:r>
          </a:p>
          <a:p>
            <a:r>
              <a:rPr lang="en-GB" dirty="0"/>
              <a:t>t</a:t>
            </a:r>
            <a:r>
              <a:rPr lang="en-GB" dirty="0" smtClean="0"/>
              <a:t>o the teacher </a:t>
            </a:r>
            <a:r>
              <a:rPr lang="mr-IN" dirty="0"/>
              <a:t>–</a:t>
            </a:r>
            <a:r>
              <a:rPr lang="en-US" dirty="0"/>
              <a:t> </a:t>
            </a:r>
            <a:r>
              <a:rPr lang="en-US" dirty="0" smtClean="0"/>
              <a:t>identify </a:t>
            </a:r>
            <a:r>
              <a:rPr lang="en-GB" dirty="0" smtClean="0"/>
              <a:t>students’ understanding and difficulties</a:t>
            </a:r>
          </a:p>
          <a:p>
            <a:r>
              <a:rPr lang="en-GB" dirty="0"/>
              <a:t>t</a:t>
            </a:r>
            <a:r>
              <a:rPr lang="en-GB" dirty="0" smtClean="0"/>
              <a:t>o the student </a:t>
            </a:r>
            <a:r>
              <a:rPr lang="mr-IN" dirty="0" smtClean="0"/>
              <a:t>–</a:t>
            </a:r>
            <a:r>
              <a:rPr lang="en-GB" dirty="0" smtClean="0"/>
              <a:t> </a:t>
            </a:r>
            <a:r>
              <a:rPr lang="en-US" dirty="0" smtClean="0"/>
              <a:t>identify areas for improvement &amp; encourage improvement</a:t>
            </a:r>
            <a:endParaRPr lang="en-GB" dirty="0" smtClean="0"/>
          </a:p>
          <a:p>
            <a:pPr marL="0" indent="0">
              <a:buNone/>
            </a:pPr>
            <a:r>
              <a:rPr lang="en-US" dirty="0" smtClean="0"/>
              <a:t>Action plan</a:t>
            </a:r>
          </a:p>
          <a:p>
            <a:r>
              <a:rPr lang="en-US" dirty="0" smtClean="0"/>
              <a:t>the teacher 	</a:t>
            </a:r>
            <a:r>
              <a:rPr lang="mr-IN" dirty="0" smtClean="0"/>
              <a:t>– </a:t>
            </a:r>
            <a:r>
              <a:rPr lang="en-US" dirty="0" smtClean="0"/>
              <a:t>plan further coverage of a topic </a:t>
            </a:r>
          </a:p>
          <a:p>
            <a:pPr marL="1371600" lvl="4" indent="0">
              <a:buNone/>
            </a:pPr>
            <a:r>
              <a:rPr lang="en-US" dirty="0" smtClean="0"/>
              <a:t>     	</a:t>
            </a:r>
            <a:r>
              <a:rPr lang="mr-IN" sz="2200" dirty="0" smtClean="0"/>
              <a:t>– </a:t>
            </a:r>
            <a:r>
              <a:rPr lang="en-US" sz="2200" dirty="0" smtClean="0"/>
              <a:t>give students ways of helping understanding</a:t>
            </a:r>
          </a:p>
          <a:p>
            <a:r>
              <a:rPr lang="en-US" dirty="0"/>
              <a:t>t</a:t>
            </a:r>
            <a:r>
              <a:rPr lang="en-US" dirty="0" smtClean="0"/>
              <a:t>he student 	</a:t>
            </a:r>
            <a:r>
              <a:rPr lang="mr-IN" dirty="0" smtClean="0"/>
              <a:t>–</a:t>
            </a:r>
            <a:r>
              <a:rPr lang="en-GB" dirty="0" smtClean="0"/>
              <a:t> </a:t>
            </a:r>
            <a:r>
              <a:rPr lang="en-US" dirty="0" smtClean="0"/>
              <a:t>understand and put into action ways to improve</a:t>
            </a:r>
          </a:p>
        </p:txBody>
      </p:sp>
    </p:spTree>
    <p:custDataLst>
      <p:tags r:id="rId1"/>
    </p:custDataLst>
    <p:extLst>
      <p:ext uri="{BB962C8B-B14F-4D97-AF65-F5344CB8AC3E}">
        <p14:creationId xmlns:p14="http://schemas.microsoft.com/office/powerpoint/2010/main" val="1682161126"/>
      </p:ext>
    </p:extLst>
  </p:cSld>
  <p:clrMapOvr>
    <a:masterClrMapping/>
  </p:clrMapOvr>
  <mc:AlternateContent xmlns:mc="http://schemas.openxmlformats.org/markup-compatibility/2006" xmlns:p14="http://schemas.microsoft.com/office/powerpoint/2010/main">
    <mc:Choice Requires="p14">
      <p:transition spd="slow" p14:dur="2000" advTm="94840"/>
    </mc:Choice>
    <mc:Fallback xmlns="">
      <p:transition spd="slow" advTm="948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Effective formative assessment: </a:t>
            </a:r>
          </a:p>
          <a:p>
            <a:r>
              <a:rPr lang="en-GB" dirty="0" smtClean="0"/>
              <a:t>does </a:t>
            </a:r>
            <a:r>
              <a:rPr lang="en-GB" b="1" i="1" dirty="0" smtClean="0"/>
              <a:t>not</a:t>
            </a:r>
            <a:r>
              <a:rPr lang="en-GB" dirty="0" smtClean="0"/>
              <a:t> involve marks or scores or grades </a:t>
            </a:r>
          </a:p>
          <a:p>
            <a:r>
              <a:rPr lang="en-GB" dirty="0" smtClean="0"/>
              <a:t>makes teachers and students think about how students reach answers</a:t>
            </a:r>
          </a:p>
        </p:txBody>
      </p:sp>
    </p:spTree>
    <p:custDataLst>
      <p:tags r:id="rId1"/>
    </p:custDataLst>
    <p:extLst>
      <p:ext uri="{BB962C8B-B14F-4D97-AF65-F5344CB8AC3E}">
        <p14:creationId xmlns:p14="http://schemas.microsoft.com/office/powerpoint/2010/main" val="1440575287"/>
      </p:ext>
    </p:extLst>
  </p:cSld>
  <p:clrMapOvr>
    <a:masterClrMapping/>
  </p:clrMapOvr>
  <mc:AlternateContent xmlns:mc="http://schemas.openxmlformats.org/markup-compatibility/2006" xmlns:p14="http://schemas.microsoft.com/office/powerpoint/2010/main">
    <mc:Choice Requires="p14">
      <p:transition spd="slow" p14:dur="2000" advTm="48977"/>
    </mc:Choice>
    <mc:Fallback xmlns="">
      <p:transition spd="slow" advTm="4897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5" name="Content Placeholder 2"/>
          <p:cNvSpPr txBox="1">
            <a:spLocks/>
          </p:cNvSpPr>
          <p:nvPr/>
        </p:nvSpPr>
        <p:spPr>
          <a:xfrm>
            <a:off x="725676" y="2699408"/>
            <a:ext cx="3236730" cy="3434547"/>
          </a:xfrm>
          <a:prstGeom prst="rect">
            <a:avLst/>
          </a:prstGeom>
          <a:ln>
            <a:noFill/>
          </a:ln>
        </p:spPr>
        <p:txBody>
          <a:bodyPr vert="horz" lIns="91440" tIns="45720" rIns="91440" bIns="45720" numCol="1" rtlCol="0">
            <a:normAutofit fontScale="85000" lnSpcReduction="2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spcBef>
                <a:spcPts val="0"/>
              </a:spcBef>
              <a:buClrTx/>
              <a:buSzTx/>
              <a:buFont typeface="Wingdings 2" pitchFamily="18" charset="2"/>
              <a:buNone/>
              <a:defRPr/>
            </a:pPr>
            <a:r>
              <a:rPr lang="en-US" b="1" dirty="0" smtClean="0"/>
              <a:t>Assessment activity ideas</a:t>
            </a:r>
          </a:p>
          <a:p>
            <a:r>
              <a:rPr lang="en-US" dirty="0" smtClean="0"/>
              <a:t>Previous test scores</a:t>
            </a:r>
          </a:p>
          <a:p>
            <a:r>
              <a:rPr lang="en-US" dirty="0" smtClean="0"/>
              <a:t>Individual questioning </a:t>
            </a:r>
          </a:p>
          <a:p>
            <a:r>
              <a:rPr lang="en-US" dirty="0" smtClean="0"/>
              <a:t>Class/grou</a:t>
            </a:r>
            <a:r>
              <a:rPr lang="en-US" dirty="0"/>
              <a:t>p</a:t>
            </a:r>
            <a:r>
              <a:rPr lang="en-US" dirty="0" smtClean="0"/>
              <a:t> questioning</a:t>
            </a:r>
          </a:p>
          <a:p>
            <a:r>
              <a:rPr lang="en-US" dirty="0" smtClean="0"/>
              <a:t>Check lists </a:t>
            </a:r>
            <a:endParaRPr lang="en-US" sz="1500" dirty="0" smtClean="0"/>
          </a:p>
          <a:p>
            <a:r>
              <a:rPr lang="en-US" dirty="0" smtClean="0"/>
              <a:t>Multiple choice</a:t>
            </a:r>
          </a:p>
          <a:p>
            <a:r>
              <a:rPr lang="en-US" dirty="0" smtClean="0"/>
              <a:t>Longer answers</a:t>
            </a:r>
          </a:p>
          <a:p>
            <a:pPr marL="0" indent="0">
              <a:buFont typeface="Wingdings 2" pitchFamily="18" charset="2"/>
              <a:buNone/>
            </a:pPr>
            <a:endParaRPr lang="en-US" sz="500" dirty="0" smtClean="0"/>
          </a:p>
        </p:txBody>
      </p:sp>
      <p:sp>
        <p:nvSpPr>
          <p:cNvPr id="6" name="TextBox 5"/>
          <p:cNvSpPr txBox="1"/>
          <p:nvPr/>
        </p:nvSpPr>
        <p:spPr>
          <a:xfrm>
            <a:off x="6835026" y="2650617"/>
            <a:ext cx="1690866" cy="1831271"/>
          </a:xfrm>
          <a:prstGeom prst="rect">
            <a:avLst/>
          </a:prstGeom>
          <a:noFill/>
        </p:spPr>
        <p:txBody>
          <a:bodyPr wrap="square" rtlCol="0">
            <a:spAutoFit/>
          </a:bodyPr>
          <a:lstStyle/>
          <a:p>
            <a:pPr lvl="0"/>
            <a:r>
              <a:rPr lang="en-US" sz="1900" b="1" dirty="0">
                <a:solidFill>
                  <a:schemeClr val="tx1">
                    <a:lumMod val="90000"/>
                    <a:lumOff val="10000"/>
                  </a:schemeClr>
                </a:solidFill>
              </a:rPr>
              <a:t>Action </a:t>
            </a:r>
            <a:r>
              <a:rPr lang="en-US" sz="1900" b="1" dirty="0" smtClean="0">
                <a:solidFill>
                  <a:schemeClr val="tx1">
                    <a:lumMod val="90000"/>
                    <a:lumOff val="10000"/>
                  </a:schemeClr>
                </a:solidFill>
              </a:rPr>
              <a:t>Plan </a:t>
            </a:r>
            <a:r>
              <a:rPr lang="en-US" sz="1900" dirty="0">
                <a:solidFill>
                  <a:schemeClr val="tx1">
                    <a:lumMod val="90000"/>
                    <a:lumOff val="10000"/>
                  </a:schemeClr>
                </a:solidFill>
              </a:rPr>
              <a:t>Planning how to teach the ‘learning episode’.</a:t>
            </a:r>
            <a:endParaRPr lang="en-US" sz="1900" b="1" dirty="0">
              <a:solidFill>
                <a:schemeClr val="tx1">
                  <a:lumMod val="90000"/>
                  <a:lumOff val="10000"/>
                </a:schemeClr>
              </a:solidFill>
            </a:endParaRPr>
          </a:p>
          <a:p>
            <a:endParaRPr lang="en-US" dirty="0"/>
          </a:p>
        </p:txBody>
      </p:sp>
      <p:sp>
        <p:nvSpPr>
          <p:cNvPr id="7" name="Content Placeholder 2"/>
          <p:cNvSpPr txBox="1">
            <a:spLocks/>
          </p:cNvSpPr>
          <p:nvPr/>
        </p:nvSpPr>
        <p:spPr>
          <a:xfrm>
            <a:off x="3940212" y="2699408"/>
            <a:ext cx="2714171" cy="3542113"/>
          </a:xfrm>
          <a:prstGeom prst="rect">
            <a:avLst/>
          </a:prstGeom>
          <a:ln>
            <a:noFill/>
          </a:ln>
        </p:spPr>
        <p:txBody>
          <a:bodyPr vert="horz" lIns="91440" tIns="45720" rIns="91440" bIns="45720" numCol="1" rtlCol="0">
            <a:normAutofit fontScale="70000" lnSpcReduction="20000"/>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r>
              <a:rPr lang="en-US" sz="2700" b="1" dirty="0" smtClean="0"/>
              <a:t>Feedback ideas</a:t>
            </a:r>
          </a:p>
          <a:p>
            <a:r>
              <a:rPr lang="en-US" sz="2700" dirty="0" smtClean="0"/>
              <a:t>Verbal answers</a:t>
            </a:r>
          </a:p>
          <a:p>
            <a:r>
              <a:rPr lang="en-US" sz="2700" dirty="0" smtClean="0"/>
              <a:t>Show of hands</a:t>
            </a:r>
          </a:p>
          <a:p>
            <a:r>
              <a:rPr lang="en-US" sz="2700" dirty="0" smtClean="0"/>
              <a:t>Certainty of Response Index (CRI)</a:t>
            </a:r>
          </a:p>
          <a:p>
            <a:r>
              <a:rPr lang="en-US" sz="2700" dirty="0" smtClean="0"/>
              <a:t>Emoticons</a:t>
            </a:r>
          </a:p>
          <a:p>
            <a:r>
              <a:rPr lang="en-US" sz="2700" dirty="0" smtClean="0"/>
              <a:t>Alphanumeric data (grades, marks, percentages)</a:t>
            </a:r>
          </a:p>
          <a:p>
            <a:pPr marL="0" indent="0">
              <a:spcBef>
                <a:spcPts val="0"/>
              </a:spcBef>
              <a:buClrTx/>
              <a:buSzTx/>
              <a:buFont typeface="Wingdings 2" pitchFamily="18" charset="2"/>
              <a:buNone/>
              <a:defRPr/>
            </a:pPr>
            <a:endParaRPr lang="en-US" b="1" dirty="0"/>
          </a:p>
        </p:txBody>
      </p:sp>
      <p:grpSp>
        <p:nvGrpSpPr>
          <p:cNvPr id="8" name="Group 7"/>
          <p:cNvGrpSpPr/>
          <p:nvPr/>
        </p:nvGrpSpPr>
        <p:grpSpPr>
          <a:xfrm>
            <a:off x="338477" y="2197351"/>
            <a:ext cx="8331135" cy="761702"/>
            <a:chOff x="338477" y="1942972"/>
            <a:chExt cx="8331135" cy="761702"/>
          </a:xfrm>
          <a:solidFill>
            <a:schemeClr val="accent5">
              <a:lumMod val="50000"/>
            </a:schemeClr>
          </a:solidFill>
        </p:grpSpPr>
        <p:sp>
          <p:nvSpPr>
            <p:cNvPr id="9" name="Curved Right Arrow 8"/>
            <p:cNvSpPr/>
            <p:nvPr/>
          </p:nvSpPr>
          <p:spPr>
            <a:xfrm>
              <a:off x="338477" y="2105488"/>
              <a:ext cx="367346" cy="599186"/>
            </a:xfrm>
            <a:prstGeom prst="curvedRightArrow">
              <a:avLst>
                <a:gd name="adj1" fmla="val 29032"/>
                <a:gd name="adj2" fmla="val 68432"/>
                <a:gd name="adj3" fmla="val 2500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ight Arrow 9"/>
            <p:cNvSpPr/>
            <p:nvPr/>
          </p:nvSpPr>
          <p:spPr>
            <a:xfrm>
              <a:off x="3624190" y="2465189"/>
              <a:ext cx="371725" cy="239485"/>
            </a:xfrm>
            <a:prstGeom prst="rightArrow">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5764206" y="2465189"/>
              <a:ext cx="1119703" cy="239485"/>
            </a:xfrm>
            <a:prstGeom prst="rightArrow">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flipH="1">
              <a:off x="1714527" y="2004808"/>
              <a:ext cx="6493635" cy="230400"/>
            </a:xfrm>
            <a:prstGeom prst="rightArrow">
              <a:avLst>
                <a:gd name="adj1" fmla="val 56061"/>
                <a:gd name="adj2" fmla="val 5000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rved Right Arrow 12"/>
            <p:cNvSpPr/>
            <p:nvPr/>
          </p:nvSpPr>
          <p:spPr>
            <a:xfrm flipH="1" flipV="1">
              <a:off x="8163909" y="1942972"/>
              <a:ext cx="505703" cy="727200"/>
            </a:xfrm>
            <a:prstGeom prst="curvedRightArrow">
              <a:avLst>
                <a:gd name="adj1" fmla="val 26103"/>
                <a:gd name="adj2" fmla="val 71704"/>
                <a:gd name="adj3" fmla="val 0"/>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4" name="Straight Connector 13"/>
            <p:cNvCxnSpPr>
              <a:endCxn id="14" idx="2"/>
            </p:cNvCxnSpPr>
            <p:nvPr/>
          </p:nvCxnSpPr>
          <p:spPr>
            <a:xfrm>
              <a:off x="8163909" y="2060708"/>
              <a:ext cx="0" cy="118800"/>
            </a:xfrm>
            <a:prstGeom prst="line">
              <a:avLst/>
            </a:prstGeom>
            <a:grpFill/>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718801" y="2085649"/>
            <a:ext cx="989791" cy="492443"/>
          </a:xfrm>
          <a:prstGeom prst="rect">
            <a:avLst/>
          </a:prstGeom>
          <a:solidFill>
            <a:schemeClr val="tx1">
              <a:lumMod val="90000"/>
              <a:lumOff val="10000"/>
            </a:schemeClr>
          </a:solidFill>
        </p:spPr>
        <p:txBody>
          <a:bodyPr wrap="square" rtlCol="0">
            <a:spAutoFit/>
          </a:bodyPr>
          <a:lstStyle/>
          <a:p>
            <a:pPr algn="ctr"/>
            <a:r>
              <a:rPr lang="en-US" sz="2600" b="1" dirty="0" smtClean="0">
                <a:solidFill>
                  <a:schemeClr val="accent1"/>
                </a:solidFill>
              </a:rPr>
              <a:t>AIMS</a:t>
            </a:r>
            <a:endParaRPr lang="en-US" sz="2600" b="1" dirty="0">
              <a:solidFill>
                <a:schemeClr val="accent1"/>
              </a:solidFill>
            </a:endParaRPr>
          </a:p>
        </p:txBody>
      </p:sp>
      <p:sp>
        <p:nvSpPr>
          <p:cNvPr id="16" name="Rectangle 15"/>
          <p:cNvSpPr/>
          <p:nvPr/>
        </p:nvSpPr>
        <p:spPr>
          <a:xfrm>
            <a:off x="725676" y="3131186"/>
            <a:ext cx="2670667" cy="3575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940212" y="5328271"/>
            <a:ext cx="2618717" cy="8056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63580474"/>
      </p:ext>
    </p:extLst>
  </p:cSld>
  <p:clrMapOvr>
    <a:masterClrMapping/>
  </p:clrMapOvr>
  <mc:AlternateContent xmlns:mc="http://schemas.openxmlformats.org/markup-compatibility/2006" xmlns:p14="http://schemas.microsoft.com/office/powerpoint/2010/main">
    <mc:Choice Requires="p14">
      <p:transition spd="slow" p14:dur="2000" advTm="57815"/>
    </mc:Choice>
    <mc:Fallback xmlns="">
      <p:transition spd="slow" advTm="5781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Individual questioning </a:t>
            </a:r>
          </a:p>
          <a:p>
            <a:r>
              <a:rPr lang="en-GB" dirty="0" smtClean="0"/>
              <a:t>Try asking questions that don’t have a limited response: </a:t>
            </a:r>
            <a:endParaRPr lang="en-US" dirty="0" smtClean="0"/>
          </a:p>
          <a:p>
            <a:pPr lvl="1"/>
            <a:r>
              <a:rPr lang="en-GB" dirty="0" smtClean="0"/>
              <a:t>“Show me the stages you would use to </a:t>
            </a:r>
            <a:r>
              <a:rPr lang="mr-IN" dirty="0" smtClean="0"/>
              <a:t>…</a:t>
            </a:r>
            <a:r>
              <a:rPr lang="en-GB" dirty="0" smtClean="0"/>
              <a:t>”</a:t>
            </a:r>
          </a:p>
          <a:p>
            <a:pPr lvl="1"/>
            <a:r>
              <a:rPr lang="en-GB" dirty="0" smtClean="0"/>
              <a:t>Give students a choice of three or more possible answers and ask them to speak their thinking as they make their choice. </a:t>
            </a:r>
          </a:p>
          <a:p>
            <a:pPr lvl="1"/>
            <a:r>
              <a:rPr lang="en-GB" dirty="0" smtClean="0"/>
              <a:t>Give questions as statements for students to explain. </a:t>
            </a:r>
          </a:p>
        </p:txBody>
      </p:sp>
    </p:spTree>
    <p:custDataLst>
      <p:tags r:id="rId1"/>
    </p:custDataLst>
    <p:extLst>
      <p:ext uri="{BB962C8B-B14F-4D97-AF65-F5344CB8AC3E}">
        <p14:creationId xmlns:p14="http://schemas.microsoft.com/office/powerpoint/2010/main" val="208942194"/>
      </p:ext>
    </p:extLst>
  </p:cSld>
  <p:clrMapOvr>
    <a:masterClrMapping/>
  </p:clrMapOvr>
  <mc:AlternateContent xmlns:mc="http://schemas.openxmlformats.org/markup-compatibility/2006" xmlns:p14="http://schemas.microsoft.com/office/powerpoint/2010/main">
    <mc:Choice Requires="p14">
      <p:transition spd="slow" p14:dur="2000" advTm="189850"/>
    </mc:Choice>
    <mc:Fallback xmlns="">
      <p:transition spd="slow" advTm="18985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583488" cy="4485352"/>
          </a:xfrm>
        </p:spPr>
        <p:txBody>
          <a:bodyPr>
            <a:normAutofit lnSpcReduction="10000"/>
          </a:bodyPr>
          <a:lstStyle/>
          <a:p>
            <a:pPr marL="0" indent="0">
              <a:buNone/>
            </a:pPr>
            <a:r>
              <a:rPr lang="en-GB" dirty="0" smtClean="0"/>
              <a:t>Individual questioning </a:t>
            </a:r>
            <a:r>
              <a:rPr lang="mr-IN" dirty="0" smtClean="0">
                <a:solidFill>
                  <a:schemeClr val="accent5">
                    <a:lumMod val="75000"/>
                  </a:schemeClr>
                </a:solidFill>
              </a:rPr>
              <a:t>–</a:t>
            </a:r>
            <a:r>
              <a:rPr lang="en-GB" dirty="0" smtClean="0">
                <a:solidFill>
                  <a:schemeClr val="accent5">
                    <a:lumMod val="75000"/>
                  </a:schemeClr>
                </a:solidFill>
              </a:rPr>
              <a:t> example </a:t>
            </a:r>
          </a:p>
          <a:p>
            <a:pPr marL="0" indent="0">
              <a:buNone/>
            </a:pPr>
            <a:r>
              <a:rPr lang="en-GB" dirty="0" smtClean="0">
                <a:solidFill>
                  <a:schemeClr val="accent5">
                    <a:lumMod val="75000"/>
                  </a:schemeClr>
                </a:solidFill>
              </a:rPr>
              <a:t>What is the simple past of the verb ‘to catch’ in English? </a:t>
            </a:r>
          </a:p>
          <a:p>
            <a:pPr lvl="1">
              <a:spcBef>
                <a:spcPts val="1200"/>
              </a:spcBef>
            </a:pPr>
            <a:r>
              <a:rPr lang="en-GB" dirty="0"/>
              <a:t>“Show me the stages you would use to </a:t>
            </a:r>
            <a:r>
              <a:rPr lang="mr-IN" dirty="0"/>
              <a:t>…</a:t>
            </a:r>
            <a:r>
              <a:rPr lang="en-GB" dirty="0" smtClean="0"/>
              <a:t>”</a:t>
            </a:r>
            <a:endParaRPr lang="en-GB" dirty="0" smtClean="0">
              <a:solidFill>
                <a:schemeClr val="accent5">
                  <a:lumMod val="75000"/>
                </a:schemeClr>
              </a:solidFill>
            </a:endParaRPr>
          </a:p>
          <a:p>
            <a:pPr marL="349250" lvl="1" indent="0">
              <a:buNone/>
            </a:pPr>
            <a:r>
              <a:rPr lang="en-GB" dirty="0" smtClean="0">
                <a:solidFill>
                  <a:schemeClr val="accent5">
                    <a:lumMod val="75000"/>
                  </a:schemeClr>
                </a:solidFill>
              </a:rPr>
              <a:t>	“Show me the stages you would use to turn this sentence into 	the simple past: Adela catches Badah’s ball.”</a:t>
            </a:r>
          </a:p>
          <a:p>
            <a:pPr lvl="1">
              <a:spcBef>
                <a:spcPts val="1200"/>
              </a:spcBef>
            </a:pPr>
            <a:r>
              <a:rPr lang="en-GB" dirty="0" smtClean="0"/>
              <a:t>Give students a choice of three or more possible answers and ask them to speak their thinking as they make their choice.</a:t>
            </a:r>
          </a:p>
          <a:p>
            <a:pPr marL="685800" lvl="2" indent="0">
              <a:buNone/>
            </a:pPr>
            <a:r>
              <a:rPr lang="en-GB" sz="2000" dirty="0">
                <a:solidFill>
                  <a:schemeClr val="accent5">
                    <a:lumMod val="75000"/>
                  </a:schemeClr>
                </a:solidFill>
              </a:rPr>
              <a:t>	</a:t>
            </a:r>
            <a:r>
              <a:rPr lang="en-GB" sz="2000" dirty="0" smtClean="0">
                <a:solidFill>
                  <a:schemeClr val="accent5">
                    <a:lumMod val="75000"/>
                  </a:schemeClr>
                </a:solidFill>
              </a:rPr>
              <a:t>“Which of these is the simple past of the verb ‘to catch’: 	catched, caught, catching, catches, cart.” </a:t>
            </a:r>
          </a:p>
          <a:p>
            <a:pPr lvl="1">
              <a:spcBef>
                <a:spcPts val="1200"/>
              </a:spcBef>
            </a:pPr>
            <a:r>
              <a:rPr lang="en-GB" dirty="0" smtClean="0"/>
              <a:t>Give questions as statements for students to explain. </a:t>
            </a:r>
          </a:p>
          <a:p>
            <a:pPr marL="685800" lvl="2" indent="0">
              <a:buNone/>
            </a:pPr>
            <a:r>
              <a:rPr lang="en-GB" sz="2000" dirty="0" smtClean="0">
                <a:solidFill>
                  <a:schemeClr val="accent5">
                    <a:lumMod val="75000"/>
                  </a:schemeClr>
                </a:solidFill>
              </a:rPr>
              <a:t>	“Explain how you know that the simple past of the verb ‘to 	catch’ is irregular.”</a:t>
            </a:r>
          </a:p>
        </p:txBody>
      </p:sp>
    </p:spTree>
    <p:custDataLst>
      <p:tags r:id="rId1"/>
    </p:custDataLst>
    <p:extLst>
      <p:ext uri="{BB962C8B-B14F-4D97-AF65-F5344CB8AC3E}">
        <p14:creationId xmlns:p14="http://schemas.microsoft.com/office/powerpoint/2010/main" val="1890437055"/>
      </p:ext>
    </p:extLst>
  </p:cSld>
  <p:clrMapOvr>
    <a:masterClrMapping/>
  </p:clrMapOvr>
  <mc:AlternateContent xmlns:mc="http://schemas.openxmlformats.org/markup-compatibility/2006" xmlns:p14="http://schemas.microsoft.com/office/powerpoint/2010/main">
    <mc:Choice Requires="p14">
      <p:transition spd="slow" p14:dur="2000" advTm="182793"/>
    </mc:Choice>
    <mc:Fallback xmlns="">
      <p:transition spd="slow" advTm="18279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Class/group questioning </a:t>
            </a:r>
          </a:p>
          <a:p>
            <a:r>
              <a:rPr lang="en-GB" dirty="0" smtClean="0"/>
              <a:t>Try asking questions that don’t have direct answers</a:t>
            </a:r>
          </a:p>
          <a:p>
            <a:r>
              <a:rPr lang="en-GB" dirty="0" smtClean="0"/>
              <a:t>Try: </a:t>
            </a:r>
            <a:endParaRPr lang="en-US" dirty="0" smtClean="0"/>
          </a:p>
          <a:p>
            <a:pPr lvl="1"/>
            <a:r>
              <a:rPr lang="en-GB" dirty="0" smtClean="0"/>
              <a:t>selecting students at random using software</a:t>
            </a:r>
          </a:p>
          <a:p>
            <a:pPr lvl="1"/>
            <a:r>
              <a:rPr lang="en-GB" dirty="0" smtClean="0"/>
              <a:t>asking the question to more than one student</a:t>
            </a:r>
          </a:p>
          <a:p>
            <a:pPr lvl="1"/>
            <a:r>
              <a:rPr lang="en-GB" dirty="0" smtClean="0"/>
              <a:t>allow thinking time</a:t>
            </a:r>
          </a:p>
        </p:txBody>
      </p:sp>
    </p:spTree>
    <p:custDataLst>
      <p:tags r:id="rId1"/>
    </p:custDataLst>
    <p:extLst>
      <p:ext uri="{BB962C8B-B14F-4D97-AF65-F5344CB8AC3E}">
        <p14:creationId xmlns:p14="http://schemas.microsoft.com/office/powerpoint/2010/main" val="595494975"/>
      </p:ext>
    </p:extLst>
  </p:cSld>
  <p:clrMapOvr>
    <a:masterClrMapping/>
  </p:clrMapOvr>
  <mc:AlternateContent xmlns:mc="http://schemas.openxmlformats.org/markup-compatibility/2006" xmlns:p14="http://schemas.microsoft.com/office/powerpoint/2010/main">
    <mc:Choice Requires="p14">
      <p:transition spd="slow" p14:dur="2000" advTm="31287"/>
    </mc:Choice>
    <mc:Fallback xmlns="">
      <p:transition spd="slow" advTm="3128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3"/>
            <a:ext cx="7583488" cy="4346045"/>
          </a:xfrm>
        </p:spPr>
        <p:txBody>
          <a:bodyPr>
            <a:normAutofit/>
          </a:bodyPr>
          <a:lstStyle/>
          <a:p>
            <a:pPr marL="0" indent="0">
              <a:buNone/>
            </a:pPr>
            <a:r>
              <a:rPr lang="en-GB" dirty="0" smtClean="0"/>
              <a:t>Group work</a:t>
            </a:r>
          </a:p>
          <a:p>
            <a:pPr marL="0" indent="0">
              <a:buNone/>
            </a:pPr>
            <a:r>
              <a:rPr lang="en-GB" sz="2400" dirty="0" smtClean="0"/>
              <a:t>Question G1: </a:t>
            </a:r>
            <a:r>
              <a:rPr lang="en-GB" sz="2400" dirty="0">
                <a:solidFill>
                  <a:schemeClr val="tx1"/>
                </a:solidFill>
              </a:rPr>
              <a:t>‘Describe how </a:t>
            </a:r>
            <a:r>
              <a:rPr lang="en-GB" sz="2400" dirty="0" smtClean="0">
                <a:solidFill>
                  <a:schemeClr val="tx1"/>
                </a:solidFill>
              </a:rPr>
              <a:t>to use the analogy of a swan on a lake to identify the purposes of baseline, formative and summative assessment.’</a:t>
            </a:r>
            <a:endParaRPr lang="en-GB" sz="2400" dirty="0"/>
          </a:p>
          <a:p>
            <a:pPr marL="0" indent="0">
              <a:buNone/>
            </a:pPr>
            <a:r>
              <a:rPr lang="en-GB" sz="2400" dirty="0" smtClean="0"/>
              <a:t>Question G2: </a:t>
            </a:r>
            <a:r>
              <a:rPr lang="en-GB" sz="2400" dirty="0" smtClean="0">
                <a:solidFill>
                  <a:schemeClr val="tx1"/>
                </a:solidFill>
              </a:rPr>
              <a:t>‘A car has a maximum speed of 20 km/h. The aim is for it to go 100 km/h. Use this analogy to identify the purposes of assessment types.’</a:t>
            </a:r>
          </a:p>
          <a:p>
            <a:pPr lvl="1">
              <a:buFont typeface="Arial" charset="0"/>
              <a:buChar char="•"/>
            </a:pPr>
            <a:r>
              <a:rPr lang="en-GB" dirty="0" smtClean="0"/>
              <a:t>A </a:t>
            </a:r>
            <a:r>
              <a:rPr lang="mr-IN" dirty="0" smtClean="0"/>
              <a:t>–</a:t>
            </a:r>
            <a:r>
              <a:rPr lang="en-GB" dirty="0" smtClean="0"/>
              <a:t> think about baseline assessment</a:t>
            </a:r>
          </a:p>
          <a:p>
            <a:pPr lvl="1">
              <a:buFont typeface="Arial" charset="0"/>
              <a:buChar char="•"/>
            </a:pPr>
            <a:r>
              <a:rPr lang="en-GB" dirty="0" smtClean="0"/>
              <a:t>B </a:t>
            </a:r>
            <a:r>
              <a:rPr lang="mr-IN" dirty="0" smtClean="0"/>
              <a:t>–</a:t>
            </a:r>
            <a:r>
              <a:rPr lang="en-GB" dirty="0" smtClean="0"/>
              <a:t> think about formative assessment</a:t>
            </a:r>
          </a:p>
          <a:p>
            <a:pPr lvl="1">
              <a:buFont typeface="Arial" charset="0"/>
              <a:buChar char="•"/>
            </a:pPr>
            <a:r>
              <a:rPr lang="en-GB" dirty="0" smtClean="0"/>
              <a:t>C </a:t>
            </a:r>
            <a:r>
              <a:rPr lang="mr-IN" dirty="0" smtClean="0"/>
              <a:t>–</a:t>
            </a:r>
            <a:r>
              <a:rPr lang="en-GB" dirty="0" smtClean="0"/>
              <a:t> think about summative assessment</a:t>
            </a:r>
          </a:p>
          <a:p>
            <a:endParaRPr lang="en-GB" dirty="0" smtClean="0"/>
          </a:p>
          <a:p>
            <a:pPr marL="0" indent="0">
              <a:buNone/>
            </a:pPr>
            <a:endParaRPr lang="en-GB" dirty="0" smtClean="0"/>
          </a:p>
          <a:p>
            <a:pPr marL="0" indent="0">
              <a:buNone/>
            </a:pPr>
            <a:endParaRPr lang="en-GB" dirty="0" smtClean="0"/>
          </a:p>
        </p:txBody>
      </p:sp>
    </p:spTree>
    <p:custDataLst>
      <p:tags r:id="rId1"/>
    </p:custDataLst>
    <p:extLst>
      <p:ext uri="{BB962C8B-B14F-4D97-AF65-F5344CB8AC3E}">
        <p14:creationId xmlns:p14="http://schemas.microsoft.com/office/powerpoint/2010/main" val="455603383"/>
      </p:ext>
    </p:extLst>
  </p:cSld>
  <p:clrMapOvr>
    <a:masterClrMapping/>
  </p:clrMapOvr>
  <mc:AlternateContent xmlns:mc="http://schemas.openxmlformats.org/markup-compatibility/2006" xmlns:p14="http://schemas.microsoft.com/office/powerpoint/2010/main">
    <mc:Choice Requires="p14">
      <p:transition spd="slow" p14:dur="2000" advTm="522"/>
    </mc:Choice>
    <mc:Fallback xmlns="">
      <p:transition spd="slow" advTm="52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Group work</a:t>
            </a:r>
          </a:p>
          <a:p>
            <a:r>
              <a:rPr lang="en-GB" dirty="0" smtClean="0"/>
              <a:t>Ensure that every person in a group is needed to ensure the success of the whole group</a:t>
            </a:r>
          </a:p>
          <a:p>
            <a:pPr marL="0" indent="0">
              <a:buNone/>
            </a:pPr>
            <a:r>
              <a:rPr lang="en-GB" dirty="0"/>
              <a:t> </a:t>
            </a:r>
            <a:r>
              <a:rPr lang="en-GB" dirty="0" smtClean="0"/>
              <a:t>     Ideas include:</a:t>
            </a:r>
          </a:p>
          <a:p>
            <a:pPr lvl="1"/>
            <a:r>
              <a:rPr lang="en-GB" dirty="0" smtClean="0"/>
              <a:t>each student has different information to take to the group</a:t>
            </a:r>
          </a:p>
          <a:p>
            <a:pPr lvl="1"/>
            <a:r>
              <a:rPr lang="en-GB" dirty="0" smtClean="0"/>
              <a:t>each student has a distinct role (e.g. timekeeper, scribe, chairperson, contribution-checker, artist)</a:t>
            </a:r>
          </a:p>
          <a:p>
            <a:pPr lvl="1"/>
            <a:r>
              <a:rPr lang="en-GB" dirty="0" smtClean="0"/>
              <a:t>each student writes a short report to say what they contributed, what the others contributed, what they learnt and how well the group worked </a:t>
            </a:r>
          </a:p>
          <a:p>
            <a:pPr lvl="1"/>
            <a:r>
              <a:rPr lang="en-GB" dirty="0" smtClean="0"/>
              <a:t>random reporter</a:t>
            </a:r>
          </a:p>
          <a:p>
            <a:pPr lvl="1"/>
            <a:endParaRPr lang="en-GB" dirty="0" smtClean="0"/>
          </a:p>
        </p:txBody>
      </p:sp>
    </p:spTree>
    <p:custDataLst>
      <p:tags r:id="rId1"/>
    </p:custDataLst>
    <p:extLst>
      <p:ext uri="{BB962C8B-B14F-4D97-AF65-F5344CB8AC3E}">
        <p14:creationId xmlns:p14="http://schemas.microsoft.com/office/powerpoint/2010/main" val="57514698"/>
      </p:ext>
    </p:extLst>
  </p:cSld>
  <p:clrMapOvr>
    <a:masterClrMapping/>
  </p:clrMapOvr>
  <mc:AlternateContent xmlns:mc="http://schemas.openxmlformats.org/markup-compatibility/2006" xmlns:p14="http://schemas.microsoft.com/office/powerpoint/2010/main">
    <mc:Choice Requires="p14">
      <p:transition spd="slow" p14:dur="2000" advTm="116291"/>
    </mc:Choice>
    <mc:Fallback xmlns="">
      <p:transition spd="slow" advTm="1162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questions</a:t>
            </a:r>
            <a:endParaRPr lang="en-US" dirty="0"/>
          </a:p>
        </p:txBody>
      </p:sp>
      <p:sp>
        <p:nvSpPr>
          <p:cNvPr id="3" name="Content Placeholder 2"/>
          <p:cNvSpPr>
            <a:spLocks noGrp="1"/>
          </p:cNvSpPr>
          <p:nvPr>
            <p:ph idx="1"/>
          </p:nvPr>
        </p:nvSpPr>
        <p:spPr>
          <a:xfrm>
            <a:off x="779463" y="1949824"/>
            <a:ext cx="1714136" cy="4007224"/>
          </a:xfrm>
        </p:spPr>
        <p:txBody>
          <a:bodyPr/>
          <a:lstStyle/>
          <a:p>
            <a:pPr marL="0" indent="0">
              <a:buNone/>
            </a:pPr>
            <a:r>
              <a:rPr lang="en-US" dirty="0" smtClean="0"/>
              <a:t>A1</a:t>
            </a:r>
          </a:p>
          <a:p>
            <a:pPr marL="0" indent="0">
              <a:buNone/>
            </a:pPr>
            <a:r>
              <a:rPr lang="en-US" dirty="0" smtClean="0"/>
              <a:t>Hands up!</a:t>
            </a:r>
          </a:p>
          <a:p>
            <a:pPr marL="0" indent="0">
              <a:buNone/>
            </a:pPr>
            <a:r>
              <a:rPr lang="en-US" dirty="0" smtClean="0"/>
              <a:t>Have you seen this video? </a:t>
            </a:r>
          </a:p>
        </p:txBody>
      </p:sp>
      <p:pic>
        <p:nvPicPr>
          <p:cNvPr id="4" name="Picture 3" descr="Basketball stil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0465" y="2131358"/>
            <a:ext cx="5485285" cy="3745007"/>
          </a:xfrm>
          <a:prstGeom prst="rect">
            <a:avLst/>
          </a:prstGeom>
        </p:spPr>
      </p:pic>
    </p:spTree>
    <p:custDataLst>
      <p:tags r:id="rId1"/>
    </p:custDataLst>
    <p:extLst>
      <p:ext uri="{BB962C8B-B14F-4D97-AF65-F5344CB8AC3E}">
        <p14:creationId xmlns:p14="http://schemas.microsoft.com/office/powerpoint/2010/main" val="3154542677"/>
      </p:ext>
    </p:extLst>
  </p:cSld>
  <p:clrMapOvr>
    <a:masterClrMapping/>
  </p:clrMapOvr>
  <mc:AlternateContent xmlns:mc="http://schemas.openxmlformats.org/markup-compatibility/2006" xmlns:p14="http://schemas.microsoft.com/office/powerpoint/2010/main">
    <mc:Choice Requires="p14">
      <p:transition spd="slow" p14:dur="2000" advTm="34221"/>
    </mc:Choice>
    <mc:Fallback xmlns="">
      <p:transition spd="slow" advTm="3422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Group work</a:t>
            </a:r>
          </a:p>
          <a:p>
            <a:r>
              <a:rPr lang="en-GB" dirty="0" smtClean="0"/>
              <a:t>Ask questions that don’t have a limited response</a:t>
            </a:r>
          </a:p>
          <a:p>
            <a:pPr marL="0" indent="0">
              <a:buNone/>
            </a:pPr>
            <a:r>
              <a:rPr lang="en-GB" dirty="0"/>
              <a:t> </a:t>
            </a:r>
            <a:r>
              <a:rPr lang="en-GB" dirty="0" smtClean="0"/>
              <a:t>     Ideas include:</a:t>
            </a:r>
          </a:p>
          <a:p>
            <a:pPr lvl="1"/>
            <a:r>
              <a:rPr lang="en-GB" dirty="0" smtClean="0"/>
              <a:t>‘Explaining’ questions from a text book</a:t>
            </a:r>
          </a:p>
          <a:p>
            <a:pPr lvl="1"/>
            <a:r>
              <a:rPr lang="en-GB" dirty="0" smtClean="0"/>
              <a:t>Open-ended ‘Thinking skills’ questions</a:t>
            </a:r>
          </a:p>
        </p:txBody>
      </p:sp>
      <p:grpSp>
        <p:nvGrpSpPr>
          <p:cNvPr id="10" name="Group 9"/>
          <p:cNvGrpSpPr/>
          <p:nvPr/>
        </p:nvGrpSpPr>
        <p:grpSpPr>
          <a:xfrm>
            <a:off x="5576341" y="3050498"/>
            <a:ext cx="3097799" cy="3526521"/>
            <a:chOff x="5885791" y="3372570"/>
            <a:chExt cx="2788349" cy="3204449"/>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45752" y="3372570"/>
              <a:ext cx="2728388" cy="1281659"/>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2588"/>
            <a:stretch/>
          </p:blipFill>
          <p:spPr>
            <a:xfrm>
              <a:off x="5885791" y="4654229"/>
              <a:ext cx="2728388" cy="993321"/>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l="-117" b="-5588"/>
            <a:stretch/>
          </p:blipFill>
          <p:spPr>
            <a:xfrm>
              <a:off x="5945752" y="5647550"/>
              <a:ext cx="2728388" cy="929469"/>
            </a:xfrm>
            <a:prstGeom prst="rect">
              <a:avLst/>
            </a:prstGeom>
          </p:spPr>
        </p:pic>
      </p:grpSp>
    </p:spTree>
    <p:custDataLst>
      <p:tags r:id="rId1"/>
    </p:custDataLst>
    <p:extLst>
      <p:ext uri="{BB962C8B-B14F-4D97-AF65-F5344CB8AC3E}">
        <p14:creationId xmlns:p14="http://schemas.microsoft.com/office/powerpoint/2010/main" val="1679688435"/>
      </p:ext>
    </p:extLst>
  </p:cSld>
  <p:clrMapOvr>
    <a:masterClrMapping/>
  </p:clrMapOvr>
  <mc:AlternateContent xmlns:mc="http://schemas.openxmlformats.org/markup-compatibility/2006" xmlns:p14="http://schemas.microsoft.com/office/powerpoint/2010/main">
    <mc:Choice Requires="p14">
      <p:transition spd="slow" p14:dur="2000" advTm="415436"/>
    </mc:Choice>
    <mc:Fallback xmlns="">
      <p:transition spd="slow" advTm="41543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fontScale="92500" lnSpcReduction="10000"/>
          </a:bodyPr>
          <a:lstStyle/>
          <a:p>
            <a:pPr marL="0" indent="0">
              <a:buNone/>
            </a:pPr>
            <a:r>
              <a:rPr lang="en-GB" dirty="0" smtClean="0"/>
              <a:t>Check lists</a:t>
            </a:r>
          </a:p>
          <a:p>
            <a:r>
              <a:rPr lang="en-GB" dirty="0" smtClean="0"/>
              <a:t>Short (for formative assessment)</a:t>
            </a:r>
          </a:p>
          <a:p>
            <a:r>
              <a:rPr lang="en-GB" dirty="0" smtClean="0"/>
              <a:t>Vary how they are used:</a:t>
            </a:r>
          </a:p>
          <a:p>
            <a:pPr lvl="1"/>
            <a:r>
              <a:rPr lang="en-GB" dirty="0"/>
              <a:t>e</a:t>
            </a:r>
            <a:r>
              <a:rPr lang="en-GB" dirty="0" smtClean="0"/>
              <a:t>moticons</a:t>
            </a:r>
          </a:p>
          <a:p>
            <a:pPr lvl="1"/>
            <a:r>
              <a:rPr lang="en-GB" dirty="0" smtClean="0"/>
              <a:t>shading</a:t>
            </a:r>
          </a:p>
          <a:p>
            <a:pPr lvl="1"/>
            <a:r>
              <a:rPr lang="en-GB" dirty="0" smtClean="0"/>
              <a:t>CRI scales</a:t>
            </a:r>
          </a:p>
          <a:p>
            <a:pPr lvl="1"/>
            <a:r>
              <a:rPr lang="en-GB" dirty="0"/>
              <a:t>d</a:t>
            </a:r>
            <a:r>
              <a:rPr lang="en-GB" dirty="0" smtClean="0"/>
              <a:t>evelop your own scales</a:t>
            </a:r>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a:p>
            <a:pPr marL="0" indent="0" defTabSz="457200">
              <a:spcBef>
                <a:spcPts val="0"/>
              </a:spcBef>
              <a:buClrTx/>
              <a:buSzTx/>
              <a:buNone/>
              <a:defRPr/>
            </a:pPr>
            <a:endParaRPr lang="en-GB" sz="1600" dirty="0" smtClean="0"/>
          </a:p>
          <a:p>
            <a:pPr marL="0" indent="0" defTabSz="457200">
              <a:spcBef>
                <a:spcPts val="0"/>
              </a:spcBef>
              <a:buClrTx/>
              <a:buSzTx/>
              <a:buNone/>
              <a:defRPr/>
            </a:pPr>
            <a:r>
              <a:rPr lang="en-GB" sz="1900" dirty="0" smtClean="0"/>
              <a:t>e.g.  </a:t>
            </a:r>
            <a:r>
              <a:rPr lang="en-GB" sz="1900" dirty="0" smtClean="0">
                <a:solidFill>
                  <a:schemeClr val="tx1"/>
                </a:solidFill>
              </a:rPr>
              <a:t>✔️✔️ </a:t>
            </a:r>
            <a:r>
              <a:rPr lang="mr-IN" sz="1900" dirty="0">
                <a:solidFill>
                  <a:schemeClr val="tx1"/>
                </a:solidFill>
              </a:rPr>
              <a:t>–</a:t>
            </a:r>
            <a:r>
              <a:rPr lang="en-GB" sz="1900" dirty="0">
                <a:solidFill>
                  <a:schemeClr val="tx1"/>
                </a:solidFill>
              </a:rPr>
              <a:t> I am confident of teaching the class about </a:t>
            </a:r>
            <a:r>
              <a:rPr lang="en-GB" sz="1900" dirty="0" smtClean="0">
                <a:solidFill>
                  <a:schemeClr val="tx1"/>
                </a:solidFill>
              </a:rPr>
              <a:t>this</a:t>
            </a:r>
            <a:endParaRPr lang="en-GB" sz="1900" dirty="0">
              <a:solidFill>
                <a:schemeClr val="tx1"/>
              </a:solidFill>
            </a:endParaRPr>
          </a:p>
          <a:p>
            <a:pPr marL="0" indent="0" defTabSz="457200">
              <a:spcBef>
                <a:spcPts val="0"/>
              </a:spcBef>
              <a:buClrTx/>
              <a:buSzTx/>
              <a:buNone/>
              <a:defRPr/>
            </a:pPr>
            <a:r>
              <a:rPr lang="en-GB" sz="1900" dirty="0" smtClean="0">
                <a:solidFill>
                  <a:schemeClr val="tx1"/>
                </a:solidFill>
              </a:rPr>
              <a:t>	✔️ </a:t>
            </a:r>
            <a:r>
              <a:rPr lang="mr-IN" sz="1900" dirty="0">
                <a:solidFill>
                  <a:schemeClr val="tx1"/>
                </a:solidFill>
              </a:rPr>
              <a:t>–</a:t>
            </a:r>
            <a:r>
              <a:rPr lang="en-GB" sz="1900" dirty="0">
                <a:solidFill>
                  <a:schemeClr val="tx1"/>
                </a:solidFill>
              </a:rPr>
              <a:t> I am confident about contributing to a group discussion </a:t>
            </a:r>
            <a:r>
              <a:rPr lang="en-GB" sz="1900" dirty="0" smtClean="0">
                <a:solidFill>
                  <a:schemeClr val="tx1"/>
                </a:solidFill>
              </a:rPr>
              <a:t>about this</a:t>
            </a:r>
            <a:endParaRPr lang="en-GB" sz="1900" dirty="0">
              <a:solidFill>
                <a:schemeClr val="tx1"/>
              </a:solidFill>
            </a:endParaRPr>
          </a:p>
          <a:p>
            <a:pPr marL="0" indent="0" defTabSz="457200">
              <a:spcBef>
                <a:spcPts val="0"/>
              </a:spcBef>
              <a:buClrTx/>
              <a:buSzTx/>
              <a:buNone/>
              <a:defRPr/>
            </a:pPr>
            <a:r>
              <a:rPr lang="en-GB" sz="1900" dirty="0" smtClean="0">
                <a:solidFill>
                  <a:schemeClr val="tx1"/>
                </a:solidFill>
              </a:rPr>
              <a:t>	✖️ </a:t>
            </a:r>
            <a:r>
              <a:rPr lang="mr-IN" sz="1900" dirty="0">
                <a:solidFill>
                  <a:schemeClr val="tx1"/>
                </a:solidFill>
              </a:rPr>
              <a:t>–</a:t>
            </a:r>
            <a:r>
              <a:rPr lang="en-GB" sz="1900" dirty="0">
                <a:solidFill>
                  <a:schemeClr val="tx1"/>
                </a:solidFill>
              </a:rPr>
              <a:t> I would rather work with someone else who </a:t>
            </a:r>
            <a:r>
              <a:rPr lang="en-GB" sz="1900" dirty="0" smtClean="0">
                <a:solidFill>
                  <a:schemeClr val="tx1"/>
                </a:solidFill>
              </a:rPr>
              <a:t>knows </a:t>
            </a:r>
            <a:r>
              <a:rPr lang="en-GB" sz="1900" dirty="0">
                <a:solidFill>
                  <a:schemeClr val="tx1"/>
                </a:solidFill>
              </a:rPr>
              <a:t>a lot about </a:t>
            </a:r>
            <a:r>
              <a:rPr lang="en-GB" sz="1900" dirty="0" smtClean="0">
                <a:solidFill>
                  <a:schemeClr val="tx1"/>
                </a:solidFill>
              </a:rPr>
              <a:t>this</a:t>
            </a:r>
            <a:endParaRPr lang="en-GB" sz="1900" dirty="0">
              <a:solidFill>
                <a:schemeClr val="tx1"/>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4839" y="2900595"/>
            <a:ext cx="4774368" cy="2098625"/>
          </a:xfrm>
          <a:prstGeom prst="rect">
            <a:avLst/>
          </a:prstGeom>
        </p:spPr>
      </p:pic>
    </p:spTree>
    <p:custDataLst>
      <p:tags r:id="rId1"/>
    </p:custDataLst>
    <p:extLst>
      <p:ext uri="{BB962C8B-B14F-4D97-AF65-F5344CB8AC3E}">
        <p14:creationId xmlns:p14="http://schemas.microsoft.com/office/powerpoint/2010/main" val="748264316"/>
      </p:ext>
    </p:extLst>
  </p:cSld>
  <p:clrMapOvr>
    <a:masterClrMapping/>
  </p:clrMapOvr>
  <mc:AlternateContent xmlns:mc="http://schemas.openxmlformats.org/markup-compatibility/2006" xmlns:p14="http://schemas.microsoft.com/office/powerpoint/2010/main">
    <mc:Choice Requires="p14">
      <p:transition spd="slow" p14:dur="2000" advTm="61622"/>
    </mc:Choice>
    <mc:Fallback xmlns="">
      <p:transition spd="slow" advTm="6162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a:bodyPr>
          <a:lstStyle/>
          <a:p>
            <a:pPr marL="0" indent="0">
              <a:buNone/>
            </a:pPr>
            <a:r>
              <a:rPr lang="en-GB" dirty="0" smtClean="0"/>
              <a:t>Multiple choice</a:t>
            </a:r>
          </a:p>
          <a:p>
            <a:r>
              <a:rPr lang="en-GB" dirty="0" smtClean="0"/>
              <a:t>Short (for formative assessment)</a:t>
            </a:r>
          </a:p>
          <a:p>
            <a:r>
              <a:rPr lang="en-GB" dirty="0" smtClean="0"/>
              <a:t>Consider answer sheets </a:t>
            </a:r>
          </a:p>
          <a:p>
            <a:r>
              <a:rPr lang="en-GB" dirty="0" smtClean="0"/>
              <a:t>Vary how they are used:</a:t>
            </a:r>
          </a:p>
          <a:p>
            <a:pPr lvl="1"/>
            <a:r>
              <a:rPr lang="en-GB" dirty="0"/>
              <a:t>e</a:t>
            </a:r>
            <a:r>
              <a:rPr lang="en-GB" dirty="0" smtClean="0"/>
              <a:t>moticons</a:t>
            </a:r>
          </a:p>
          <a:p>
            <a:pPr lvl="1"/>
            <a:r>
              <a:rPr lang="en-GB" dirty="0" smtClean="0"/>
              <a:t>shading</a:t>
            </a:r>
          </a:p>
          <a:p>
            <a:pPr lvl="1"/>
            <a:r>
              <a:rPr lang="en-GB" dirty="0" smtClean="0"/>
              <a:t>CRI scales</a:t>
            </a:r>
          </a:p>
          <a:p>
            <a:pPr lvl="1"/>
            <a:r>
              <a:rPr lang="en-GB" dirty="0"/>
              <a:t>d</a:t>
            </a:r>
            <a:r>
              <a:rPr lang="en-GB" dirty="0" smtClean="0"/>
              <a:t>evelop your own scales</a:t>
            </a:r>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grpSp>
        <p:nvGrpSpPr>
          <p:cNvPr id="7" name="Group 6"/>
          <p:cNvGrpSpPr/>
          <p:nvPr/>
        </p:nvGrpSpPr>
        <p:grpSpPr>
          <a:xfrm>
            <a:off x="4112658" y="2945568"/>
            <a:ext cx="4806489" cy="2600793"/>
            <a:chOff x="4112658" y="2945568"/>
            <a:chExt cx="4806489" cy="2600793"/>
          </a:xfrm>
        </p:grpSpPr>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12658" y="2945568"/>
              <a:ext cx="4806489" cy="2600793"/>
            </a:xfrm>
            <a:prstGeom prst="rect">
              <a:avLst/>
            </a:prstGeom>
          </p:spPr>
        </p:pic>
        <p:sp>
          <p:nvSpPr>
            <p:cNvPr id="6" name="Rectangle 5"/>
            <p:cNvSpPr/>
            <p:nvPr/>
          </p:nvSpPr>
          <p:spPr>
            <a:xfrm>
              <a:off x="6415790" y="4182256"/>
              <a:ext cx="464695" cy="112426"/>
            </a:xfrm>
            <a:prstGeom prst="rect">
              <a:avLst/>
            </a:prstGeom>
            <a:solidFill>
              <a:srgbClr val="C0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052970028"/>
      </p:ext>
    </p:extLst>
  </p:cSld>
  <p:clrMapOvr>
    <a:masterClrMapping/>
  </p:clrMapOvr>
  <mc:AlternateContent xmlns:mc="http://schemas.openxmlformats.org/markup-compatibility/2006" xmlns:p14="http://schemas.microsoft.com/office/powerpoint/2010/main">
    <mc:Choice Requires="p14">
      <p:transition spd="slow" p14:dur="2000" advTm="8561"/>
    </mc:Choice>
    <mc:Fallback xmlns="">
      <p:transition spd="slow" advTm="856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a:bodyPr>
          <a:lstStyle/>
          <a:p>
            <a:pPr marL="0" indent="0">
              <a:buNone/>
            </a:pPr>
            <a:r>
              <a:rPr lang="en-GB" dirty="0" smtClean="0"/>
              <a:t>Multiple choice</a:t>
            </a:r>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graphicFrame>
        <p:nvGraphicFramePr>
          <p:cNvPr id="5" name="Table 4"/>
          <p:cNvGraphicFramePr>
            <a:graphicFrameLocks noGrp="1"/>
          </p:cNvGraphicFramePr>
          <p:nvPr>
            <p:extLst>
              <p:ext uri="{D42A27DB-BD31-4B8C-83A1-F6EECF244321}">
                <p14:modId xmlns:p14="http://schemas.microsoft.com/office/powerpoint/2010/main" val="111759031"/>
              </p:ext>
            </p:extLst>
          </p:nvPr>
        </p:nvGraphicFramePr>
        <p:xfrm>
          <a:off x="779462" y="2390932"/>
          <a:ext cx="7510099" cy="1857115"/>
        </p:xfrm>
        <a:graphic>
          <a:graphicData uri="http://schemas.openxmlformats.org/drawingml/2006/table">
            <a:tbl>
              <a:tblPr firstRow="1" bandRow="1">
                <a:tableStyleId>{5C22544A-7EE6-4342-B048-85BDC9FD1C3A}</a:tableStyleId>
              </a:tblPr>
              <a:tblGrid>
                <a:gridCol w="779909"/>
                <a:gridCol w="346017"/>
                <a:gridCol w="1782192"/>
                <a:gridCol w="4601981"/>
              </a:tblGrid>
              <a:tr h="373755">
                <a:tc>
                  <a:txBody>
                    <a:bodyPr/>
                    <a:lstStyle/>
                    <a:p>
                      <a:r>
                        <a:rPr lang="en-US" dirty="0" smtClean="0"/>
                        <a:t>Topic</a:t>
                      </a:r>
                      <a:endParaRPr lang="en-US" dirty="0"/>
                    </a:p>
                  </a:txBody>
                  <a:tcPr/>
                </a:tc>
                <a:tc>
                  <a:txBody>
                    <a:bodyPr/>
                    <a:lstStyle/>
                    <a:p>
                      <a:r>
                        <a:rPr lang="en-US" dirty="0" smtClean="0"/>
                        <a:t>Q</a:t>
                      </a:r>
                      <a:endParaRPr lang="en-US" dirty="0"/>
                    </a:p>
                  </a:txBody>
                  <a:tcPr/>
                </a:tc>
                <a:tc>
                  <a:txBody>
                    <a:bodyPr/>
                    <a:lstStyle/>
                    <a:p>
                      <a:r>
                        <a:rPr lang="en-US" dirty="0" smtClean="0"/>
                        <a:t>Answers</a:t>
                      </a:r>
                      <a:endParaRPr lang="en-US" dirty="0"/>
                    </a:p>
                  </a:txBody>
                  <a:tcPr/>
                </a:tc>
                <a:tc>
                  <a:txBody>
                    <a:bodyPr/>
                    <a:lstStyle/>
                    <a:p>
                      <a:r>
                        <a:rPr lang="en-US" dirty="0" smtClean="0"/>
                        <a:t>I can </a:t>
                      </a:r>
                      <a:r>
                        <a:rPr lang="mr-IN" dirty="0" smtClean="0"/>
                        <a:t>…</a:t>
                      </a:r>
                      <a:endParaRPr lang="en-US" dirty="0"/>
                    </a:p>
                  </a:txBody>
                  <a:tcPr/>
                </a:tc>
              </a:tr>
              <a:tr h="370840">
                <a:tc>
                  <a:txBody>
                    <a:bodyPr/>
                    <a:lstStyle/>
                    <a:p>
                      <a:r>
                        <a:rPr lang="en-US" dirty="0" smtClean="0"/>
                        <a:t>8Aa</a:t>
                      </a:r>
                      <a:endParaRPr lang="en-US" dirty="0"/>
                    </a:p>
                  </a:txBody>
                  <a:tcPr/>
                </a:tc>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dirty="0" smtClean="0">
                          <a:effectLst/>
                          <a:latin typeface="Apple Color Emoji" charset="0"/>
                        </a:rPr>
                        <a:t>😊  </a:t>
                      </a:r>
                      <a:r>
                        <a:rPr lang="en-US" dirty="0" smtClean="0">
                          <a:solidFill>
                            <a:schemeClr val="accent6">
                              <a:lumMod val="75000"/>
                            </a:schemeClr>
                          </a:solidFill>
                          <a:effectLst/>
                          <a:latin typeface="Apple Color Emoji" charset="0"/>
                        </a:rPr>
                        <a:t>✔️</a:t>
                      </a:r>
                    </a:p>
                  </a:txBody>
                  <a:tcPr/>
                </a:tc>
                <a:tc>
                  <a:txBody>
                    <a:bodyPr/>
                    <a:lstStyle/>
                    <a:p>
                      <a:r>
                        <a:rPr lang="en-US" dirty="0" smtClean="0"/>
                        <a:t>Recall what someone’s diet is</a:t>
                      </a:r>
                      <a:endParaRPr lang="en-US" dirty="0"/>
                    </a:p>
                  </a:txBody>
                  <a:tcPr/>
                </a:tc>
              </a:tr>
              <a:tr h="370840">
                <a:tc>
                  <a:txBody>
                    <a:bodyPr/>
                    <a:lstStyle/>
                    <a:p>
                      <a:endParaRPr lang="en-US" dirty="0"/>
                    </a:p>
                  </a:txBody>
                  <a:tcPr/>
                </a:tc>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dirty="0" smtClean="0">
                          <a:effectLst/>
                          <a:latin typeface="Apple Color Emoji" charset="0"/>
                        </a:rPr>
                        <a:t>☹️  ✔️</a:t>
                      </a:r>
                    </a:p>
                  </a:txBody>
                  <a:tcPr/>
                </a:tc>
                <a:tc>
                  <a:txBody>
                    <a:bodyPr/>
                    <a:lstStyle/>
                    <a:p>
                      <a:r>
                        <a:rPr lang="en-US" dirty="0" smtClean="0"/>
                        <a:t>Recall</a:t>
                      </a:r>
                      <a:r>
                        <a:rPr lang="en-US" baseline="0" dirty="0" smtClean="0"/>
                        <a:t> the names of the nutrients in food. </a:t>
                      </a:r>
                      <a:endParaRPr lang="en-US" dirty="0"/>
                    </a:p>
                  </a:txBody>
                  <a:tcPr/>
                </a:tc>
              </a:tr>
              <a:tr h="370840">
                <a:tc>
                  <a:txBody>
                    <a:bodyPr/>
                    <a:lstStyle/>
                    <a:p>
                      <a:endParaRPr lang="en-US" dirty="0"/>
                    </a:p>
                  </a:txBody>
                  <a:tcPr/>
                </a:tc>
                <a:tc>
                  <a:txBody>
                    <a:bodyPr/>
                    <a:lstStyle/>
                    <a:p>
                      <a:r>
                        <a:rPr lang="en-US" dirty="0" smtClean="0"/>
                        <a:t>3</a:t>
                      </a:r>
                      <a:endParaRPr lang="en-US" dirty="0"/>
                    </a:p>
                  </a:txBody>
                  <a:tcPr/>
                </a:tc>
                <a:tc>
                  <a:txBody>
                    <a:bodyPr/>
                    <a:lstStyle/>
                    <a:p>
                      <a:r>
                        <a:rPr lang="en-US" dirty="0" smtClean="0"/>
                        <a:t>C        </a:t>
                      </a:r>
                      <a:r>
                        <a:rPr lang="en-US" dirty="0" smtClean="0">
                          <a:effectLst/>
                          <a:latin typeface="Apple Color Emoji" charset="0"/>
                        </a:rPr>
                        <a:t>😐  ✖️</a:t>
                      </a:r>
                      <a:endParaRPr lang="en-US" dirty="0"/>
                    </a:p>
                  </a:txBody>
                  <a:tcPr/>
                </a:tc>
                <a:tc>
                  <a:txBody>
                    <a:bodyPr/>
                    <a:lstStyle/>
                    <a:p>
                      <a:r>
                        <a:rPr lang="en-US" dirty="0" smtClean="0"/>
                        <a:t>Explain why water is important.</a:t>
                      </a:r>
                      <a:endParaRPr lang="en-US" dirty="0"/>
                    </a:p>
                  </a:txBody>
                  <a:tcPr/>
                </a:tc>
              </a:tr>
              <a:tr h="370840">
                <a:tc>
                  <a:txBody>
                    <a:bodyPr/>
                    <a:lstStyle/>
                    <a:p>
                      <a:endParaRPr lang="en-US" dirty="0"/>
                    </a:p>
                  </a:txBody>
                  <a:tcPr/>
                </a:tc>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dirty="0" smtClean="0">
                          <a:effectLst/>
                          <a:latin typeface="Apple Color Emoji" charset="0"/>
                        </a:rPr>
                        <a:t>😊  ✖️</a:t>
                      </a:r>
                    </a:p>
                  </a:txBody>
                  <a:tcPr/>
                </a:tc>
                <a:tc>
                  <a:txBody>
                    <a:bodyPr/>
                    <a:lstStyle/>
                    <a:p>
                      <a:r>
                        <a:rPr lang="en-US" dirty="0" smtClean="0"/>
                        <a:t>Describe the tests for some nutrients. </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8797721"/>
              </p:ext>
            </p:extLst>
          </p:nvPr>
        </p:nvGraphicFramePr>
        <p:xfrm>
          <a:off x="779462" y="4981164"/>
          <a:ext cx="6932976" cy="1112520"/>
        </p:xfrm>
        <a:graphic>
          <a:graphicData uri="http://schemas.openxmlformats.org/drawingml/2006/table">
            <a:tbl>
              <a:tblPr firstRow="1" bandRow="1">
                <a:tableStyleId>{5C22544A-7EE6-4342-B048-85BDC9FD1C3A}</a:tableStyleId>
              </a:tblPr>
              <a:tblGrid>
                <a:gridCol w="2310992"/>
                <a:gridCol w="2310992"/>
                <a:gridCol w="2310992"/>
              </a:tblGrid>
              <a:tr h="370840">
                <a:tc>
                  <a:txBody>
                    <a:bodyPr/>
                    <a:lstStyle/>
                    <a:p>
                      <a:r>
                        <a:rPr lang="en-US" dirty="0" smtClean="0"/>
                        <a:t>ANSWER</a:t>
                      </a:r>
                      <a:endParaRPr lang="en-US" dirty="0"/>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latin typeface="Apple Color Emoji" charset="0"/>
                        </a:rPr>
                        <a:t>☹️</a:t>
                      </a:r>
                    </a:p>
                  </a:txBody>
                  <a:tcPr>
                    <a:solidFill>
                      <a:schemeClr val="accent6">
                        <a:lumMod val="60000"/>
                        <a:lumOff val="40000"/>
                      </a:schemeClr>
                    </a:solidFill>
                  </a:tcPr>
                </a:tc>
                <a:tc>
                  <a:txBody>
                    <a:bodyPr/>
                    <a:lstStyle/>
                    <a:p>
                      <a:r>
                        <a:rPr lang="en-US" dirty="0" smtClean="0">
                          <a:effectLst/>
                          <a:latin typeface="Apple Color Emoji" charset="0"/>
                        </a:rPr>
                        <a:t>😊</a:t>
                      </a:r>
                      <a:endParaRPr lang="en-US" dirty="0"/>
                    </a:p>
                  </a:txBody>
                  <a:tcPr>
                    <a:solidFill>
                      <a:schemeClr val="accent6">
                        <a:lumMod val="60000"/>
                        <a:lumOff val="40000"/>
                      </a:schemeClr>
                    </a:solidFill>
                  </a:tcPr>
                </a:tc>
              </a:tr>
              <a:tr h="370840">
                <a:tc>
                  <a:txBody>
                    <a:bodyPr/>
                    <a:lstStyle/>
                    <a:p>
                      <a:r>
                        <a:rPr lang="en-US" dirty="0" smtClean="0"/>
                        <a:t>Correct</a:t>
                      </a:r>
                      <a:endParaRPr lang="en-US" dirty="0"/>
                    </a:p>
                  </a:txBody>
                  <a:tcPr>
                    <a:solidFill>
                      <a:schemeClr val="accent6">
                        <a:lumMod val="60000"/>
                        <a:lumOff val="40000"/>
                      </a:schemeClr>
                    </a:solidFill>
                  </a:tcPr>
                </a:tc>
                <a:tc>
                  <a:txBody>
                    <a:bodyPr/>
                    <a:lstStyle/>
                    <a:p>
                      <a:r>
                        <a:rPr lang="en-US" dirty="0" smtClean="0"/>
                        <a:t>Do not understand</a:t>
                      </a:r>
                      <a:endParaRPr lang="en-US" dirty="0"/>
                    </a:p>
                  </a:txBody>
                  <a:tcPr>
                    <a:solidFill>
                      <a:schemeClr val="accent5">
                        <a:lumMod val="40000"/>
                        <a:lumOff val="60000"/>
                      </a:schemeClr>
                    </a:solidFill>
                  </a:tcPr>
                </a:tc>
                <a:tc>
                  <a:txBody>
                    <a:bodyPr/>
                    <a:lstStyle/>
                    <a:p>
                      <a:r>
                        <a:rPr lang="en-US" dirty="0" smtClean="0"/>
                        <a:t>Mastered the concept</a:t>
                      </a:r>
                      <a:endParaRPr lang="en-US" dirty="0"/>
                    </a:p>
                  </a:txBody>
                  <a:tcPr>
                    <a:solidFill>
                      <a:schemeClr val="accent5">
                        <a:lumMod val="40000"/>
                        <a:lumOff val="60000"/>
                      </a:schemeClr>
                    </a:solidFill>
                  </a:tcPr>
                </a:tc>
              </a:tr>
              <a:tr h="370840">
                <a:tc>
                  <a:txBody>
                    <a:bodyPr/>
                    <a:lstStyle/>
                    <a:p>
                      <a:r>
                        <a:rPr lang="en-US" dirty="0" smtClean="0"/>
                        <a:t>Incorrect</a:t>
                      </a:r>
                      <a:endParaRPr lang="en-US" dirty="0"/>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not understand</a:t>
                      </a:r>
                    </a:p>
                  </a:txBody>
                  <a:tcPr>
                    <a:solidFill>
                      <a:schemeClr val="accent5">
                        <a:lumMod val="40000"/>
                        <a:lumOff val="60000"/>
                      </a:schemeClr>
                    </a:solidFill>
                  </a:tcPr>
                </a:tc>
                <a:tc>
                  <a:txBody>
                    <a:bodyPr/>
                    <a:lstStyle/>
                    <a:p>
                      <a:r>
                        <a:rPr lang="en-US" dirty="0" smtClean="0"/>
                        <a:t>MISCONCEPTION</a:t>
                      </a:r>
                      <a:endParaRPr lang="en-US" dirty="0"/>
                    </a:p>
                  </a:txBody>
                  <a:tcPr>
                    <a:solidFill>
                      <a:schemeClr val="accent5">
                        <a:lumMod val="40000"/>
                        <a:lumOff val="60000"/>
                      </a:schemeClr>
                    </a:solidFill>
                  </a:tcPr>
                </a:tc>
              </a:tr>
            </a:tbl>
          </a:graphicData>
        </a:graphic>
      </p:graphicFrame>
      <p:grpSp>
        <p:nvGrpSpPr>
          <p:cNvPr id="13" name="Group 12"/>
          <p:cNvGrpSpPr/>
          <p:nvPr/>
        </p:nvGrpSpPr>
        <p:grpSpPr>
          <a:xfrm>
            <a:off x="3245369" y="4409244"/>
            <a:ext cx="4399615" cy="545007"/>
            <a:chOff x="3245369" y="4409244"/>
            <a:chExt cx="4399615" cy="545007"/>
          </a:xfrm>
        </p:grpSpPr>
        <p:sp>
          <p:nvSpPr>
            <p:cNvPr id="7" name="Right Arrow 6"/>
            <p:cNvSpPr/>
            <p:nvPr/>
          </p:nvSpPr>
          <p:spPr>
            <a:xfrm>
              <a:off x="3245370" y="4409244"/>
              <a:ext cx="4399614" cy="545007"/>
            </a:xfrm>
            <a:prstGeom prst="rightArrow">
              <a:avLst/>
            </a:prstGeom>
            <a:solidFill>
              <a:schemeClr val="accent4">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245369" y="4490187"/>
              <a:ext cx="4399615" cy="369332"/>
            </a:xfrm>
            <a:prstGeom prst="rect">
              <a:avLst/>
            </a:prstGeom>
            <a:noFill/>
          </p:spPr>
          <p:txBody>
            <a:bodyPr wrap="square" rtlCol="0">
              <a:spAutoFit/>
            </a:bodyPr>
            <a:lstStyle/>
            <a:p>
              <a:r>
                <a:rPr lang="en-US" dirty="0" smtClean="0"/>
                <a:t>Increasing level of confidence</a:t>
              </a:r>
              <a:endParaRPr lang="en-US" dirty="0"/>
            </a:p>
          </p:txBody>
        </p:sp>
      </p:grpSp>
    </p:spTree>
    <p:custDataLst>
      <p:tags r:id="rId1"/>
    </p:custDataLst>
    <p:extLst>
      <p:ext uri="{BB962C8B-B14F-4D97-AF65-F5344CB8AC3E}">
        <p14:creationId xmlns:p14="http://schemas.microsoft.com/office/powerpoint/2010/main" val="1347260078"/>
      </p:ext>
    </p:extLst>
  </p:cSld>
  <p:clrMapOvr>
    <a:masterClrMapping/>
  </p:clrMapOvr>
  <mc:AlternateContent xmlns:mc="http://schemas.openxmlformats.org/markup-compatibility/2006" xmlns:p14="http://schemas.microsoft.com/office/powerpoint/2010/main">
    <mc:Choice Requires="p14">
      <p:transition spd="slow" p14:dur="2000" advTm="154321"/>
    </mc:Choice>
    <mc:Fallback xmlns="">
      <p:transition spd="slow" advTm="15432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a:bodyPr>
          <a:lstStyle/>
          <a:p>
            <a:pPr marL="0" indent="0">
              <a:buNone/>
            </a:pPr>
            <a:r>
              <a:rPr lang="en-GB" dirty="0" smtClean="0"/>
              <a:t>Longer answers</a:t>
            </a:r>
          </a:p>
          <a:p>
            <a:pPr marL="0" indent="0">
              <a:buNone/>
            </a:pPr>
            <a:endParaRPr lang="en-GB" dirty="0" smtClean="0"/>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pic>
        <p:nvPicPr>
          <p:cNvPr id="4" name="Picture 3"/>
          <p:cNvPicPr>
            <a:picLocks noChangeAspect="1"/>
          </p:cNvPicPr>
          <p:nvPr/>
        </p:nvPicPr>
        <p:blipFill>
          <a:blip r:embed="rId4"/>
          <a:stretch>
            <a:fillRect/>
          </a:stretch>
        </p:blipFill>
        <p:spPr>
          <a:xfrm>
            <a:off x="1154907" y="2395409"/>
            <a:ext cx="6832600" cy="2501900"/>
          </a:xfrm>
          <a:prstGeom prst="rect">
            <a:avLst/>
          </a:prstGeom>
        </p:spPr>
      </p:pic>
      <p:sp>
        <p:nvSpPr>
          <p:cNvPr id="5" name="TextBox 4"/>
          <p:cNvSpPr txBox="1"/>
          <p:nvPr/>
        </p:nvSpPr>
        <p:spPr>
          <a:xfrm>
            <a:off x="4410272" y="4839847"/>
            <a:ext cx="3952679" cy="1569660"/>
          </a:xfrm>
          <a:prstGeom prst="rect">
            <a:avLst/>
          </a:prstGeom>
          <a:noFill/>
        </p:spPr>
        <p:txBody>
          <a:bodyPr wrap="square" rtlCol="0">
            <a:spAutoFit/>
          </a:bodyPr>
          <a:lstStyle/>
          <a:p>
            <a:r>
              <a:rPr lang="en-US" sz="2400" dirty="0" smtClean="0">
                <a:solidFill>
                  <a:schemeClr val="accent1"/>
                </a:solidFill>
              </a:rPr>
              <a:t>To improve this answer, think about:</a:t>
            </a:r>
          </a:p>
          <a:p>
            <a:r>
              <a:rPr lang="en-US" sz="2400" dirty="0" smtClean="0">
                <a:solidFill>
                  <a:schemeClr val="accent1"/>
                </a:solidFill>
              </a:rPr>
              <a:t>• how oxygen is carried </a:t>
            </a:r>
          </a:p>
          <a:p>
            <a:r>
              <a:rPr lang="en-US" sz="2400" dirty="0" smtClean="0">
                <a:solidFill>
                  <a:schemeClr val="accent1"/>
                </a:solidFill>
              </a:rPr>
              <a:t>• what oxygen is needed for.</a:t>
            </a:r>
            <a:r>
              <a:rPr lang="en-US" dirty="0" smtClean="0">
                <a:solidFill>
                  <a:schemeClr val="accent1"/>
                </a:solidFill>
              </a:rPr>
              <a:t> </a:t>
            </a:r>
            <a:endParaRPr lang="en-US" dirty="0">
              <a:solidFill>
                <a:schemeClr val="accent1"/>
              </a:solidFill>
            </a:endParaRPr>
          </a:p>
        </p:txBody>
      </p:sp>
    </p:spTree>
    <p:custDataLst>
      <p:tags r:id="rId1"/>
    </p:custDataLst>
    <p:extLst>
      <p:ext uri="{BB962C8B-B14F-4D97-AF65-F5344CB8AC3E}">
        <p14:creationId xmlns:p14="http://schemas.microsoft.com/office/powerpoint/2010/main" val="1508167736"/>
      </p:ext>
    </p:extLst>
  </p:cSld>
  <p:clrMapOvr>
    <a:masterClrMapping/>
  </p:clrMapOvr>
  <mc:AlternateContent xmlns:mc="http://schemas.openxmlformats.org/markup-compatibility/2006" xmlns:p14="http://schemas.microsoft.com/office/powerpoint/2010/main">
    <mc:Choice Requires="p14">
      <p:transition spd="slow" p14:dur="2000" advTm="131292"/>
    </mc:Choice>
    <mc:Fallback xmlns="">
      <p:transition spd="slow" advTm="13129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a:bodyPr>
          <a:lstStyle/>
          <a:p>
            <a:pPr marL="0" indent="0">
              <a:buNone/>
            </a:pPr>
            <a:r>
              <a:rPr lang="en-GB" dirty="0" smtClean="0"/>
              <a:t>Longer answers</a:t>
            </a:r>
          </a:p>
          <a:p>
            <a:pPr marL="0" indent="0">
              <a:buNone/>
            </a:pPr>
            <a:endParaRPr lang="en-GB" dirty="0" smtClean="0"/>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463" y="2338849"/>
            <a:ext cx="6655633" cy="1542973"/>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4843" y="3874327"/>
            <a:ext cx="6682646" cy="1632033"/>
          </a:xfrm>
          <a:prstGeom prst="rect">
            <a:avLst/>
          </a:prstGeom>
        </p:spPr>
      </p:pic>
      <p:sp>
        <p:nvSpPr>
          <p:cNvPr id="13" name="Rectangle 12"/>
          <p:cNvSpPr/>
          <p:nvPr/>
        </p:nvSpPr>
        <p:spPr>
          <a:xfrm>
            <a:off x="7367666" y="4220774"/>
            <a:ext cx="261637" cy="4176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937561" y="4023871"/>
            <a:ext cx="6682646" cy="1632033"/>
            <a:chOff x="946657" y="3881922"/>
            <a:chExt cx="6682646" cy="1632033"/>
          </a:xfrm>
        </p:grpSpPr>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6657" y="3881922"/>
              <a:ext cx="6682646" cy="1632033"/>
            </a:xfrm>
            <a:prstGeom prst="rect">
              <a:avLst/>
            </a:prstGeom>
          </p:spPr>
        </p:pic>
        <p:sp>
          <p:nvSpPr>
            <p:cNvPr id="15" name="Rectangle 14"/>
            <p:cNvSpPr/>
            <p:nvPr/>
          </p:nvSpPr>
          <p:spPr>
            <a:xfrm>
              <a:off x="7359480" y="4228369"/>
              <a:ext cx="261637" cy="4176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954843" y="4049314"/>
            <a:ext cx="7064922" cy="1632904"/>
            <a:chOff x="954843" y="3947857"/>
            <a:chExt cx="7064922" cy="1632904"/>
          </a:xfrm>
        </p:grpSpPr>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l="3635" r="7818"/>
            <a:stretch/>
          </p:blipFill>
          <p:spPr>
            <a:xfrm>
              <a:off x="954843" y="3947857"/>
              <a:ext cx="7064922" cy="1632904"/>
            </a:xfrm>
            <a:prstGeom prst="rect">
              <a:avLst/>
            </a:prstGeom>
          </p:spPr>
        </p:pic>
        <p:sp>
          <p:nvSpPr>
            <p:cNvPr id="11" name="Rectangle 10"/>
            <p:cNvSpPr/>
            <p:nvPr/>
          </p:nvSpPr>
          <p:spPr>
            <a:xfrm>
              <a:off x="7637489" y="4307494"/>
              <a:ext cx="322288" cy="2794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06932" y="3905632"/>
            <a:ext cx="7112833" cy="2095500"/>
            <a:chOff x="930887" y="3921851"/>
            <a:chExt cx="7112833" cy="2095500"/>
          </a:xfrm>
        </p:grpSpPr>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l="1997" r="3861"/>
            <a:stretch/>
          </p:blipFill>
          <p:spPr>
            <a:xfrm>
              <a:off x="930887" y="3921851"/>
              <a:ext cx="7112833" cy="2095500"/>
            </a:xfrm>
            <a:prstGeom prst="rect">
              <a:avLst/>
            </a:prstGeom>
          </p:spPr>
        </p:pic>
        <p:sp>
          <p:nvSpPr>
            <p:cNvPr id="9" name="Rectangle 8"/>
            <p:cNvSpPr/>
            <p:nvPr/>
          </p:nvSpPr>
          <p:spPr>
            <a:xfrm>
              <a:off x="7360170" y="4190302"/>
              <a:ext cx="352269" cy="3055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728823203"/>
      </p:ext>
    </p:extLst>
  </p:cSld>
  <p:clrMapOvr>
    <a:masterClrMapping/>
  </p:clrMapOvr>
  <mc:AlternateContent xmlns:mc="http://schemas.openxmlformats.org/markup-compatibility/2006" xmlns:p14="http://schemas.microsoft.com/office/powerpoint/2010/main">
    <mc:Choice Requires="p14">
      <p:transition spd="slow" p14:dur="2000" advTm="38644"/>
    </mc:Choice>
    <mc:Fallback xmlns="">
      <p:transition spd="slow" advTm="3864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a:bodyPr>
          <a:lstStyle/>
          <a:p>
            <a:pPr marL="0" indent="0">
              <a:buNone/>
            </a:pPr>
            <a:r>
              <a:rPr lang="en-GB" dirty="0" smtClean="0"/>
              <a:t>Longer answers</a:t>
            </a:r>
          </a:p>
          <a:p>
            <a:pPr marL="0" indent="0">
              <a:buNone/>
            </a:pPr>
            <a:endParaRPr lang="en-GB" dirty="0" smtClean="0"/>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sp>
        <p:nvSpPr>
          <p:cNvPr id="13" name="Rectangle 12"/>
          <p:cNvSpPr/>
          <p:nvPr/>
        </p:nvSpPr>
        <p:spPr>
          <a:xfrm>
            <a:off x="7367666" y="4220774"/>
            <a:ext cx="261637" cy="4176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5191" y="2403211"/>
            <a:ext cx="5471409" cy="3998338"/>
          </a:xfrm>
          <a:prstGeom prst="rect">
            <a:avLst/>
          </a:prstGeom>
        </p:spPr>
      </p:pic>
    </p:spTree>
    <p:custDataLst>
      <p:tags r:id="rId1"/>
    </p:custDataLst>
    <p:extLst>
      <p:ext uri="{BB962C8B-B14F-4D97-AF65-F5344CB8AC3E}">
        <p14:creationId xmlns:p14="http://schemas.microsoft.com/office/powerpoint/2010/main" val="1669495034"/>
      </p:ext>
    </p:extLst>
  </p:cSld>
  <p:clrMapOvr>
    <a:masterClrMapping/>
  </p:clrMapOvr>
  <mc:AlternateContent xmlns:mc="http://schemas.openxmlformats.org/markup-compatibility/2006" xmlns:p14="http://schemas.microsoft.com/office/powerpoint/2010/main">
    <mc:Choice Requires="p14">
      <p:transition spd="slow" p14:dur="2000" advTm="68741"/>
    </mc:Choice>
    <mc:Fallback xmlns="">
      <p:transition spd="slow" advTm="68741"/>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a:bodyPr>
          <a:lstStyle/>
          <a:p>
            <a:pPr marL="0" indent="0">
              <a:buNone/>
            </a:pPr>
            <a:r>
              <a:rPr lang="en-GB" dirty="0" smtClean="0"/>
              <a:t>Longer answers</a:t>
            </a:r>
          </a:p>
          <a:p>
            <a:r>
              <a:rPr lang="en-GB" dirty="0" smtClean="0"/>
              <a:t>Give comments rather than marks.</a:t>
            </a:r>
          </a:p>
          <a:p>
            <a:r>
              <a:rPr lang="en-GB" dirty="0" smtClean="0"/>
              <a:t>Encourage students to analyse answers for good and poor points.</a:t>
            </a:r>
          </a:p>
          <a:p>
            <a:r>
              <a:rPr lang="en-GB" dirty="0" smtClean="0"/>
              <a:t>Encourage students to assess other students’ work, in terms of good points and ways in which it could be improved</a:t>
            </a:r>
            <a:r>
              <a:rPr lang="en-GB" dirty="0"/>
              <a:t> </a:t>
            </a:r>
            <a:r>
              <a:rPr lang="en-GB" dirty="0" smtClean="0"/>
              <a:t>(e.g. ’two stars and a wish’).</a:t>
            </a:r>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spTree>
    <p:custDataLst>
      <p:tags r:id="rId1"/>
    </p:custDataLst>
    <p:extLst>
      <p:ext uri="{BB962C8B-B14F-4D97-AF65-F5344CB8AC3E}">
        <p14:creationId xmlns:p14="http://schemas.microsoft.com/office/powerpoint/2010/main" val="1558132309"/>
      </p:ext>
    </p:extLst>
  </p:cSld>
  <p:clrMapOvr>
    <a:masterClrMapping/>
  </p:clrMapOvr>
  <mc:AlternateContent xmlns:mc="http://schemas.openxmlformats.org/markup-compatibility/2006" xmlns:p14="http://schemas.microsoft.com/office/powerpoint/2010/main">
    <mc:Choice Requires="p14">
      <p:transition spd="slow" p14:dur="2000" advTm="4205"/>
    </mc:Choice>
    <mc:Fallback xmlns="">
      <p:transition spd="slow" advTm="4205"/>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7817396" cy="4480956"/>
          </a:xfrm>
        </p:spPr>
        <p:txBody>
          <a:bodyPr>
            <a:normAutofit fontScale="92500" lnSpcReduction="10000"/>
          </a:bodyPr>
          <a:lstStyle/>
          <a:p>
            <a:pPr marL="0" indent="0">
              <a:buNone/>
            </a:pPr>
            <a:r>
              <a:rPr lang="en-GB" dirty="0" smtClean="0"/>
              <a:t>Other ideas</a:t>
            </a:r>
          </a:p>
          <a:p>
            <a:r>
              <a:rPr lang="en-GB" dirty="0"/>
              <a:t>E</a:t>
            </a:r>
            <a:r>
              <a:rPr lang="en-GB" dirty="0" smtClean="0"/>
              <a:t>xit cards</a:t>
            </a:r>
          </a:p>
          <a:p>
            <a:r>
              <a:rPr lang="en-GB" dirty="0" smtClean="0"/>
              <a:t>Tweet what you’ve learnt (140/280 character limit)</a:t>
            </a:r>
          </a:p>
          <a:p>
            <a:r>
              <a:rPr lang="en-GB" dirty="0" smtClean="0"/>
              <a:t>ABCD cards or ‘Four Corners’ (real-time multiple choice)</a:t>
            </a:r>
          </a:p>
          <a:p>
            <a:r>
              <a:rPr lang="en-GB" dirty="0" smtClean="0"/>
              <a:t>Students write and swap own quiz questions (with mark schemes)</a:t>
            </a:r>
          </a:p>
          <a:p>
            <a:r>
              <a:rPr lang="en-GB" dirty="0" smtClean="0"/>
              <a:t>Traffic cards (red and green)</a:t>
            </a:r>
          </a:p>
          <a:p>
            <a:r>
              <a:rPr lang="en-GB" dirty="0" smtClean="0"/>
              <a:t>Post-It Note scatter graph (enjoyment vs confidence)</a:t>
            </a:r>
          </a:p>
          <a:p>
            <a:r>
              <a:rPr lang="en-GB" dirty="0" smtClean="0"/>
              <a:t>Venn diagrams (to compare and contrast ideas)</a:t>
            </a:r>
          </a:p>
          <a:p>
            <a:pPr marL="0" indent="0" defTabSz="457200">
              <a:spcBef>
                <a:spcPts val="0"/>
              </a:spcBef>
              <a:buClrTx/>
              <a:buSzTx/>
              <a:buNone/>
              <a:defRPr/>
            </a:pPr>
            <a:r>
              <a:rPr lang="en-GB" dirty="0" smtClean="0"/>
              <a:t>		</a:t>
            </a:r>
          </a:p>
          <a:p>
            <a:pPr marL="0" indent="0" defTabSz="457200">
              <a:spcBef>
                <a:spcPts val="0"/>
              </a:spcBef>
              <a:buClrTx/>
              <a:buSzTx/>
              <a:buNone/>
              <a:defRPr/>
            </a:pPr>
            <a:endParaRPr lang="en-GB" dirty="0" smtClean="0"/>
          </a:p>
        </p:txBody>
      </p:sp>
    </p:spTree>
    <p:custDataLst>
      <p:tags r:id="rId1"/>
    </p:custDataLst>
    <p:extLst>
      <p:ext uri="{BB962C8B-B14F-4D97-AF65-F5344CB8AC3E}">
        <p14:creationId xmlns:p14="http://schemas.microsoft.com/office/powerpoint/2010/main" val="1642213252"/>
      </p:ext>
    </p:extLst>
  </p:cSld>
  <p:clrMapOvr>
    <a:masterClrMapping/>
  </p:clrMapOvr>
  <mc:AlternateContent xmlns:mc="http://schemas.openxmlformats.org/markup-compatibility/2006" xmlns:p14="http://schemas.microsoft.com/office/powerpoint/2010/main">
    <mc:Choice Requires="p14">
      <p:transition spd="slow" p14:dur="2000" advTm="27652"/>
    </mc:Choice>
    <mc:Fallback xmlns="">
      <p:transition spd="slow" advTm="27652"/>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sp>
        <p:nvSpPr>
          <p:cNvPr id="3" name="Content Placeholder 2"/>
          <p:cNvSpPr>
            <a:spLocks noGrp="1"/>
          </p:cNvSpPr>
          <p:nvPr>
            <p:ph idx="1"/>
          </p:nvPr>
        </p:nvSpPr>
        <p:spPr>
          <a:xfrm>
            <a:off x="779463" y="1949824"/>
            <a:ext cx="4272222" cy="4480956"/>
          </a:xfrm>
        </p:spPr>
        <p:txBody>
          <a:bodyPr>
            <a:normAutofit fontScale="77500" lnSpcReduction="20000"/>
          </a:bodyPr>
          <a:lstStyle/>
          <a:p>
            <a:pPr marL="0" indent="0">
              <a:buNone/>
            </a:pPr>
            <a:r>
              <a:rPr lang="en-GB" dirty="0" smtClean="0"/>
              <a:t>Action Plans</a:t>
            </a:r>
          </a:p>
          <a:p>
            <a:r>
              <a:rPr lang="en-GB" dirty="0"/>
              <a:t>c</a:t>
            </a:r>
            <a:r>
              <a:rPr lang="en-GB" dirty="0" smtClean="0"/>
              <a:t>lear aims</a:t>
            </a:r>
          </a:p>
          <a:p>
            <a:r>
              <a:rPr lang="en-GB" dirty="0"/>
              <a:t>r</a:t>
            </a:r>
            <a:r>
              <a:rPr lang="en-GB" dirty="0" smtClean="0"/>
              <a:t>e-teach a concept in a different way (e.g. video, role play) </a:t>
            </a:r>
          </a:p>
          <a:p>
            <a:r>
              <a:rPr lang="en-GB" dirty="0"/>
              <a:t>p</a:t>
            </a:r>
            <a:r>
              <a:rPr lang="en-GB" dirty="0" smtClean="0"/>
              <a:t>rovide students with scaffolding (e.g. cloze, key words, sentence starters)</a:t>
            </a:r>
          </a:p>
          <a:p>
            <a:r>
              <a:rPr lang="en-GB" dirty="0" smtClean="0"/>
              <a:t>student becomes teacher</a:t>
            </a:r>
          </a:p>
          <a:p>
            <a:r>
              <a:rPr lang="en-GB" dirty="0" smtClean="0"/>
              <a:t>students write own action plans</a:t>
            </a:r>
          </a:p>
          <a:p>
            <a:r>
              <a:rPr lang="en-GB" dirty="0"/>
              <a:t>w</a:t>
            </a:r>
            <a:r>
              <a:rPr lang="en-GB" dirty="0" smtClean="0"/>
              <a:t>heel of improvement</a:t>
            </a:r>
          </a:p>
          <a:p>
            <a:r>
              <a:rPr lang="en-GB" dirty="0" smtClean="0"/>
              <a:t>re-test understanding using new contexts</a:t>
            </a:r>
          </a:p>
          <a:p>
            <a:r>
              <a:rPr lang="en-GB" dirty="0"/>
              <a:t>s</a:t>
            </a:r>
            <a:r>
              <a:rPr lang="en-GB" dirty="0" smtClean="0"/>
              <a:t>tudents refine answers and say how</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4247" y="3001779"/>
            <a:ext cx="3503951" cy="3503951"/>
          </a:xfrm>
          <a:prstGeom prst="rect">
            <a:avLst/>
          </a:prstGeom>
        </p:spPr>
      </p:pic>
    </p:spTree>
    <p:custDataLst>
      <p:tags r:id="rId1"/>
    </p:custDataLst>
    <p:extLst>
      <p:ext uri="{BB962C8B-B14F-4D97-AF65-F5344CB8AC3E}">
        <p14:creationId xmlns:p14="http://schemas.microsoft.com/office/powerpoint/2010/main" val="1407202716"/>
      </p:ext>
    </p:extLst>
  </p:cSld>
  <p:clrMapOvr>
    <a:masterClrMapping/>
  </p:clrMapOvr>
  <mc:AlternateContent xmlns:mc="http://schemas.openxmlformats.org/markup-compatibility/2006" xmlns:p14="http://schemas.microsoft.com/office/powerpoint/2010/main">
    <mc:Choice Requires="p14">
      <p:transition spd="slow" p14:dur="2000" advTm="4668"/>
    </mc:Choice>
    <mc:Fallback xmlns="">
      <p:transition spd="slow" advTm="466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questions</a:t>
            </a:r>
            <a:endParaRPr lang="en-US" dirty="0"/>
          </a:p>
        </p:txBody>
      </p:sp>
      <p:sp>
        <p:nvSpPr>
          <p:cNvPr id="3" name="Content Placeholder 2"/>
          <p:cNvSpPr>
            <a:spLocks noGrp="1"/>
          </p:cNvSpPr>
          <p:nvPr>
            <p:ph idx="1"/>
          </p:nvPr>
        </p:nvSpPr>
        <p:spPr>
          <a:xfrm>
            <a:off x="779463" y="1949824"/>
            <a:ext cx="1714136" cy="4007224"/>
          </a:xfrm>
        </p:spPr>
        <p:txBody>
          <a:bodyPr>
            <a:normAutofit/>
          </a:bodyPr>
          <a:lstStyle/>
          <a:p>
            <a:pPr marL="0" indent="0">
              <a:buNone/>
            </a:pPr>
            <a:r>
              <a:rPr lang="en-US" dirty="0" smtClean="0"/>
              <a:t>A2</a:t>
            </a:r>
          </a:p>
          <a:p>
            <a:pPr marL="0" indent="0">
              <a:buNone/>
            </a:pPr>
            <a:r>
              <a:rPr lang="en-US" dirty="0" smtClean="0"/>
              <a:t>Multiple choice</a:t>
            </a:r>
          </a:p>
          <a:p>
            <a:pPr marL="0" indent="0">
              <a:buNone/>
            </a:pPr>
            <a:r>
              <a:rPr lang="en-GB" dirty="0" smtClean="0"/>
              <a:t>Another term for </a:t>
            </a:r>
            <a:r>
              <a:rPr lang="en-GB" b="1" dirty="0"/>
              <a:t>f</a:t>
            </a:r>
            <a:r>
              <a:rPr lang="en-GB" b="1" dirty="0" smtClean="0"/>
              <a:t>ormative </a:t>
            </a:r>
            <a:r>
              <a:rPr lang="en-GB" b="1" dirty="0"/>
              <a:t>a</a:t>
            </a:r>
            <a:r>
              <a:rPr lang="en-GB" b="1" dirty="0" smtClean="0"/>
              <a:t>ssessment </a:t>
            </a:r>
            <a:r>
              <a:rPr lang="en-GB" dirty="0" smtClean="0"/>
              <a:t>is: </a:t>
            </a:r>
            <a:endParaRPr lang="en-GB" dirty="0"/>
          </a:p>
        </p:txBody>
      </p:sp>
      <p:sp>
        <p:nvSpPr>
          <p:cNvPr id="5" name="Content Placeholder 2"/>
          <p:cNvSpPr txBox="1">
            <a:spLocks/>
          </p:cNvSpPr>
          <p:nvPr/>
        </p:nvSpPr>
        <p:spPr>
          <a:xfrm>
            <a:off x="2589742" y="1912099"/>
            <a:ext cx="5912590" cy="400722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endParaRPr lang="en-GB" dirty="0" smtClean="0"/>
          </a:p>
          <a:p>
            <a:pPr marL="0" indent="0">
              <a:buFont typeface="Wingdings 2" pitchFamily="18" charset="2"/>
              <a:buNone/>
            </a:pPr>
            <a:endParaRPr lang="en-GB" dirty="0" smtClean="0"/>
          </a:p>
          <a:p>
            <a:pPr marL="0" indent="0">
              <a:buFont typeface="Wingdings 2" pitchFamily="18" charset="2"/>
              <a:buNone/>
            </a:pPr>
            <a:endParaRPr lang="en-GB" dirty="0"/>
          </a:p>
        </p:txBody>
      </p:sp>
      <p:sp>
        <p:nvSpPr>
          <p:cNvPr id="7" name="TextBox 6"/>
          <p:cNvSpPr txBox="1"/>
          <p:nvPr/>
        </p:nvSpPr>
        <p:spPr>
          <a:xfrm>
            <a:off x="2752990" y="3201801"/>
            <a:ext cx="5871022" cy="2800767"/>
          </a:xfrm>
          <a:prstGeom prst="rect">
            <a:avLst/>
          </a:prstGeom>
          <a:noFill/>
        </p:spPr>
        <p:txBody>
          <a:bodyPr wrap="square" rtlCol="0">
            <a:spAutoFit/>
          </a:bodyPr>
          <a:lstStyle/>
          <a:p>
            <a:pPr marL="342900" indent="-342900">
              <a:lnSpc>
                <a:spcPct val="200000"/>
              </a:lnSpc>
              <a:buFont typeface="Wingdings" charset="2"/>
              <a:buChar char="q"/>
            </a:pPr>
            <a:r>
              <a:rPr lang="en-GB" sz="2200" dirty="0">
                <a:solidFill>
                  <a:srgbClr val="0000FF"/>
                </a:solidFill>
              </a:rPr>
              <a:t>A </a:t>
            </a:r>
            <a:r>
              <a:rPr lang="en-GB" sz="2200" dirty="0" smtClean="0">
                <a:solidFill>
                  <a:srgbClr val="0000FF"/>
                </a:solidFill>
              </a:rPr>
              <a:t>summative assessment.</a:t>
            </a:r>
            <a:endParaRPr lang="en-GB" sz="2200" dirty="0">
              <a:solidFill>
                <a:srgbClr val="0000FF"/>
              </a:solidFill>
            </a:endParaRPr>
          </a:p>
          <a:p>
            <a:pPr marL="342900" indent="-342900">
              <a:lnSpc>
                <a:spcPct val="200000"/>
              </a:lnSpc>
              <a:buFont typeface="Wingdings" charset="2"/>
              <a:buChar char="q"/>
            </a:pPr>
            <a:r>
              <a:rPr lang="en-GB" sz="2200" dirty="0">
                <a:solidFill>
                  <a:srgbClr val="0000FF"/>
                </a:solidFill>
              </a:rPr>
              <a:t>B </a:t>
            </a:r>
            <a:r>
              <a:rPr lang="en-GB" sz="2200" dirty="0" smtClean="0">
                <a:solidFill>
                  <a:srgbClr val="0000FF"/>
                </a:solidFill>
              </a:rPr>
              <a:t>assessment for learning. </a:t>
            </a:r>
            <a:endParaRPr lang="en-GB" sz="2200" dirty="0">
              <a:solidFill>
                <a:srgbClr val="0000FF"/>
              </a:solidFill>
            </a:endParaRPr>
          </a:p>
          <a:p>
            <a:pPr marL="342900" indent="-342900">
              <a:lnSpc>
                <a:spcPct val="200000"/>
              </a:lnSpc>
              <a:buFont typeface="Wingdings" charset="2"/>
              <a:buChar char="q"/>
            </a:pPr>
            <a:r>
              <a:rPr lang="en-GB" sz="2200" dirty="0">
                <a:solidFill>
                  <a:srgbClr val="0000FF"/>
                </a:solidFill>
              </a:rPr>
              <a:t>C </a:t>
            </a:r>
            <a:r>
              <a:rPr lang="en-GB" sz="2200" dirty="0" smtClean="0">
                <a:solidFill>
                  <a:srgbClr val="0000FF"/>
                </a:solidFill>
              </a:rPr>
              <a:t>assessment of learning.</a:t>
            </a:r>
            <a:endParaRPr lang="en-GB" sz="2200" dirty="0">
              <a:solidFill>
                <a:srgbClr val="0000FF"/>
              </a:solidFill>
            </a:endParaRPr>
          </a:p>
          <a:p>
            <a:pPr marL="342900" indent="-342900">
              <a:lnSpc>
                <a:spcPct val="200000"/>
              </a:lnSpc>
              <a:buFont typeface="Wingdings" charset="2"/>
              <a:buChar char="q"/>
            </a:pPr>
            <a:r>
              <a:rPr lang="en-GB" sz="2200" dirty="0">
                <a:solidFill>
                  <a:srgbClr val="0000FF"/>
                </a:solidFill>
              </a:rPr>
              <a:t>D </a:t>
            </a:r>
            <a:r>
              <a:rPr lang="en-GB" sz="2200" dirty="0" smtClean="0">
                <a:solidFill>
                  <a:srgbClr val="0000FF"/>
                </a:solidFill>
              </a:rPr>
              <a:t>ipsative assessment. </a:t>
            </a:r>
            <a:endParaRPr lang="en-US" sz="2200" dirty="0">
              <a:solidFill>
                <a:srgbClr val="0000FF"/>
              </a:solidFill>
            </a:endParaRPr>
          </a:p>
        </p:txBody>
      </p:sp>
    </p:spTree>
    <p:extLst>
      <p:ext uri="{BB962C8B-B14F-4D97-AF65-F5344CB8AC3E}">
        <p14:creationId xmlns:p14="http://schemas.microsoft.com/office/powerpoint/2010/main" val="4282024158"/>
      </p:ext>
    </p:extLst>
  </p:cSld>
  <p:clrMapOvr>
    <a:masterClrMapping/>
  </p:clrMapOvr>
  <mc:AlternateContent xmlns:mc="http://schemas.openxmlformats.org/markup-compatibility/2006" xmlns:p14="http://schemas.microsoft.com/office/powerpoint/2010/main">
    <mc:Choice Requires="p14">
      <p:transition spd="slow" p14:dur="2000" advTm="26874"/>
    </mc:Choice>
    <mc:Fallback xmlns="">
      <p:transition spd="slow" advTm="2687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089" y="1723101"/>
            <a:ext cx="6872990" cy="4865101"/>
          </a:xfrm>
          <a:prstGeom prst="rect">
            <a:avLst/>
          </a:prstGeom>
        </p:spPr>
      </p:pic>
    </p:spTree>
    <p:extLst>
      <p:ext uri="{BB962C8B-B14F-4D97-AF65-F5344CB8AC3E}">
        <p14:creationId xmlns:p14="http://schemas.microsoft.com/office/powerpoint/2010/main" val="389243717"/>
      </p:ext>
    </p:extLst>
  </p:cSld>
  <p:clrMapOvr>
    <a:masterClrMapping/>
  </p:clrMapOvr>
  <mc:AlternateContent xmlns:mc="http://schemas.openxmlformats.org/markup-compatibility/2006" xmlns:p14="http://schemas.microsoft.com/office/powerpoint/2010/main">
    <mc:Choice Requires="p14">
      <p:transition spd="slow" p14:dur="2000" advTm="61327"/>
    </mc:Choice>
    <mc:Fallback xmlns="">
      <p:transition spd="slow" advTm="6132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99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134" y="1843790"/>
            <a:ext cx="3572755" cy="4497049"/>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6889" y="1843789"/>
            <a:ext cx="3616818" cy="4557011"/>
          </a:xfrm>
          <a:prstGeom prst="rect">
            <a:avLst/>
          </a:prstGeom>
        </p:spPr>
      </p:pic>
    </p:spTree>
    <p:extLst>
      <p:ext uri="{BB962C8B-B14F-4D97-AF65-F5344CB8AC3E}">
        <p14:creationId xmlns:p14="http://schemas.microsoft.com/office/powerpoint/2010/main" val="890873507"/>
      </p:ext>
    </p:extLst>
  </p:cSld>
  <p:clrMapOvr>
    <a:masterClrMapping/>
  </p:clrMapOvr>
  <mc:AlternateContent xmlns:mc="http://schemas.openxmlformats.org/markup-compatibility/2006" xmlns:p14="http://schemas.microsoft.com/office/powerpoint/2010/main">
    <mc:Choice Requires="p14">
      <p:transition spd="slow" p14:dur="2000" advTm="122669"/>
    </mc:Choice>
    <mc:Fallback xmlns="">
      <p:transition spd="slow" advTm="12266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normAutofit lnSpcReduction="10000"/>
          </a:bodyPr>
          <a:lstStyle/>
          <a:p>
            <a:r>
              <a:rPr lang="en-US" i="1" dirty="0" smtClean="0"/>
              <a:t>Embedded Formative Assessment </a:t>
            </a:r>
            <a:r>
              <a:rPr lang="en-US" dirty="0" smtClean="0"/>
              <a:t>by Dylan Wiliam (ISBN </a:t>
            </a:r>
            <a:r>
              <a:rPr lang="is-IS" dirty="0" smtClean="0"/>
              <a:t>978-1934009307) </a:t>
            </a:r>
            <a:endParaRPr lang="en-US" dirty="0" smtClean="0"/>
          </a:p>
          <a:p>
            <a:r>
              <a:rPr lang="en-US" i="1" dirty="0" smtClean="0"/>
              <a:t>Tools for formative assessment </a:t>
            </a:r>
            <a:r>
              <a:rPr lang="en-US" dirty="0" smtClean="0">
                <a:hlinkClick r:id="rId3"/>
              </a:rPr>
              <a:t>www.levy.k12.fl.us/instruction/Instructional_Tools/60FormativeAssessment.pdf</a:t>
            </a:r>
            <a:endParaRPr lang="en-US" dirty="0" smtClean="0"/>
          </a:p>
          <a:p>
            <a:r>
              <a:rPr lang="en-US" i="1" dirty="0" smtClean="0"/>
              <a:t>Effective Questioning </a:t>
            </a:r>
            <a:r>
              <a:rPr lang="en-US" i="1" dirty="0"/>
              <a:t>and Classroom Talk </a:t>
            </a:r>
            <a:r>
              <a:rPr lang="en-US" dirty="0" smtClean="0">
                <a:hlinkClick r:id="rId4"/>
              </a:rPr>
              <a:t>www.nsead.org/downloads/Effective_Questioning&amp;Talk.pdf</a:t>
            </a:r>
            <a:r>
              <a:rPr lang="en-US" dirty="0" smtClean="0"/>
              <a:t> </a:t>
            </a:r>
          </a:p>
          <a:p>
            <a:r>
              <a:rPr lang="en-US" i="1" dirty="0" smtClean="0"/>
              <a:t>What makes group working work? </a:t>
            </a:r>
            <a:r>
              <a:rPr lang="en-US" dirty="0"/>
              <a:t>b</a:t>
            </a:r>
            <a:r>
              <a:rPr lang="en-US" dirty="0" smtClean="0"/>
              <a:t>y Robert E Slavin </a:t>
            </a:r>
            <a:r>
              <a:rPr lang="en-US" dirty="0" smtClean="0">
                <a:hlinkClick r:id="rId5"/>
              </a:rPr>
              <a:t>http://library.teachingtimes.com/articles/what-makes-groupwork-work</a:t>
            </a:r>
            <a:r>
              <a:rPr lang="en-US" dirty="0" smtClean="0"/>
              <a:t> </a:t>
            </a:r>
            <a:endParaRPr lang="en-US" dirty="0"/>
          </a:p>
        </p:txBody>
      </p:sp>
    </p:spTree>
    <p:extLst>
      <p:ext uri="{BB962C8B-B14F-4D97-AF65-F5344CB8AC3E}">
        <p14:creationId xmlns:p14="http://schemas.microsoft.com/office/powerpoint/2010/main" val="565235040"/>
      </p:ext>
    </p:extLst>
  </p:cSld>
  <p:clrMapOvr>
    <a:masterClrMapping/>
  </p:clrMapOvr>
  <mc:AlternateContent xmlns:mc="http://schemas.openxmlformats.org/markup-compatibility/2006" xmlns:p14="http://schemas.microsoft.com/office/powerpoint/2010/main">
    <mc:Choice Requires="p14">
      <p:transition spd="slow" p14:dur="2000" advTm="39648"/>
    </mc:Choice>
    <mc:Fallback xmlns="">
      <p:transition spd="slow" advTm="3964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318011"/>
            <a:ext cx="7239000" cy="1470025"/>
          </a:xfrm>
        </p:spPr>
        <p:txBody>
          <a:bodyPr>
            <a:normAutofit fontScale="90000"/>
          </a:bodyPr>
          <a:lstStyle/>
          <a:p>
            <a:pPr algn="ctr"/>
            <a:r>
              <a:rPr lang="en-US" dirty="0" smtClean="0"/>
              <a:t/>
            </a:r>
            <a:br>
              <a:rPr lang="en-US" dirty="0" smtClean="0"/>
            </a:br>
            <a:r>
              <a:rPr lang="en-US" dirty="0"/>
              <a:t/>
            </a:r>
            <a:br>
              <a:rPr lang="en-US" dirty="0"/>
            </a:br>
            <a:r>
              <a:rPr lang="en-US" b="1" dirty="0" smtClean="0"/>
              <a:t>Mark Levesley</a:t>
            </a:r>
            <a:r>
              <a:rPr lang="en-US" dirty="0" smtClean="0"/>
              <a:t/>
            </a:r>
            <a:br>
              <a:rPr lang="en-US" dirty="0" smtClean="0"/>
            </a:br>
            <a:r>
              <a:rPr lang="en-US" dirty="0" smtClean="0"/>
              <a:t>www.levesley.com     @</a:t>
            </a:r>
            <a:r>
              <a:rPr lang="en-US" dirty="0" err="1" smtClean="0"/>
              <a:t>marklevesley</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1795" y="5053023"/>
            <a:ext cx="899410" cy="75705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174" y="3584315"/>
            <a:ext cx="1344326" cy="795519"/>
          </a:xfrm>
          <a:prstGeom prst="rect">
            <a:avLst/>
          </a:prstGeom>
        </p:spPr>
      </p:pic>
    </p:spTree>
    <p:extLst>
      <p:ext uri="{BB962C8B-B14F-4D97-AF65-F5344CB8AC3E}">
        <p14:creationId xmlns:p14="http://schemas.microsoft.com/office/powerpoint/2010/main" val="1215807846"/>
      </p:ext>
    </p:extLst>
  </p:cSld>
  <p:clrMapOvr>
    <a:masterClrMapping/>
  </p:clrMapOvr>
  <mc:AlternateContent xmlns:mc="http://schemas.openxmlformats.org/markup-compatibility/2006" xmlns:p14="http://schemas.microsoft.com/office/powerpoint/2010/main">
    <mc:Choice Requires="p14">
      <p:transition spd="slow" p14:dur="2000" advTm="3482"/>
    </mc:Choice>
    <mc:Fallback xmlns="">
      <p:transition spd="slow" advTm="348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questions</a:t>
            </a:r>
            <a:endParaRPr lang="en-US" dirty="0"/>
          </a:p>
        </p:txBody>
      </p:sp>
      <p:sp>
        <p:nvSpPr>
          <p:cNvPr id="3" name="Content Placeholder 2"/>
          <p:cNvSpPr>
            <a:spLocks noGrp="1"/>
          </p:cNvSpPr>
          <p:nvPr>
            <p:ph idx="1"/>
          </p:nvPr>
        </p:nvSpPr>
        <p:spPr>
          <a:xfrm>
            <a:off x="779463" y="1949824"/>
            <a:ext cx="1714136" cy="4007224"/>
          </a:xfrm>
        </p:spPr>
        <p:txBody>
          <a:bodyPr>
            <a:normAutofit/>
          </a:bodyPr>
          <a:lstStyle/>
          <a:p>
            <a:pPr marL="0" indent="0">
              <a:buNone/>
            </a:pPr>
            <a:r>
              <a:rPr lang="en-US" dirty="0" smtClean="0"/>
              <a:t>A3</a:t>
            </a:r>
          </a:p>
          <a:p>
            <a:pPr marL="0" indent="0">
              <a:buNone/>
            </a:pPr>
            <a:r>
              <a:rPr lang="en-US" dirty="0" smtClean="0"/>
              <a:t>Rate 0, 2 or 5</a:t>
            </a:r>
          </a:p>
          <a:p>
            <a:pPr marL="0" indent="0">
              <a:buNone/>
            </a:pPr>
            <a:r>
              <a:rPr lang="en-GB" dirty="0" smtClean="0"/>
              <a:t>How confident are you that you answered question A2 correctly?</a:t>
            </a:r>
            <a:endParaRPr lang="en-GB" dirty="0"/>
          </a:p>
        </p:txBody>
      </p:sp>
      <p:sp>
        <p:nvSpPr>
          <p:cNvPr id="5" name="Content Placeholder 2"/>
          <p:cNvSpPr txBox="1">
            <a:spLocks/>
          </p:cNvSpPr>
          <p:nvPr/>
        </p:nvSpPr>
        <p:spPr>
          <a:xfrm>
            <a:off x="2589742" y="1912099"/>
            <a:ext cx="5912590" cy="400722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endParaRPr lang="en-GB" dirty="0" smtClean="0"/>
          </a:p>
          <a:p>
            <a:pPr marL="0" indent="0">
              <a:buFont typeface="Wingdings 2" pitchFamily="18" charset="2"/>
              <a:buNone/>
            </a:pPr>
            <a:endParaRPr lang="en-GB" dirty="0" smtClean="0"/>
          </a:p>
          <a:p>
            <a:pPr marL="0" indent="0">
              <a:buFont typeface="Wingdings 2" pitchFamily="18" charset="2"/>
              <a:buNone/>
            </a:pPr>
            <a:endParaRPr lang="en-GB" dirty="0"/>
          </a:p>
        </p:txBody>
      </p:sp>
      <p:sp>
        <p:nvSpPr>
          <p:cNvPr id="7" name="TextBox 6"/>
          <p:cNvSpPr txBox="1"/>
          <p:nvPr/>
        </p:nvSpPr>
        <p:spPr>
          <a:xfrm>
            <a:off x="3270127" y="2851967"/>
            <a:ext cx="4867168" cy="2123658"/>
          </a:xfrm>
          <a:prstGeom prst="rect">
            <a:avLst/>
          </a:prstGeom>
          <a:noFill/>
        </p:spPr>
        <p:txBody>
          <a:bodyPr wrap="square" rtlCol="0">
            <a:spAutoFit/>
          </a:bodyPr>
          <a:lstStyle/>
          <a:p>
            <a:pPr>
              <a:lnSpc>
                <a:spcPct val="200000"/>
              </a:lnSpc>
            </a:pPr>
            <a:r>
              <a:rPr lang="en-US" sz="2200" dirty="0">
                <a:solidFill>
                  <a:srgbClr val="0000FF"/>
                </a:solidFill>
              </a:rPr>
              <a:t>0</a:t>
            </a:r>
            <a:r>
              <a:rPr lang="en-US" sz="2200" dirty="0" smtClean="0">
                <a:solidFill>
                  <a:srgbClr val="0000FF"/>
                </a:solidFill>
              </a:rPr>
              <a:t> – My answer was a complete guess. </a:t>
            </a:r>
          </a:p>
          <a:p>
            <a:pPr>
              <a:lnSpc>
                <a:spcPct val="200000"/>
              </a:lnSpc>
            </a:pPr>
            <a:r>
              <a:rPr lang="en-US" sz="2200" dirty="0">
                <a:solidFill>
                  <a:srgbClr val="0000FF"/>
                </a:solidFill>
              </a:rPr>
              <a:t>3</a:t>
            </a:r>
            <a:r>
              <a:rPr lang="en-US" sz="2200" dirty="0" smtClean="0">
                <a:solidFill>
                  <a:srgbClr val="0000FF"/>
                </a:solidFill>
              </a:rPr>
              <a:t> – I’m not sure but I think I’m correct. </a:t>
            </a:r>
          </a:p>
          <a:p>
            <a:pPr>
              <a:lnSpc>
                <a:spcPct val="200000"/>
              </a:lnSpc>
            </a:pPr>
            <a:r>
              <a:rPr lang="en-US" sz="2200" dirty="0">
                <a:solidFill>
                  <a:srgbClr val="0000FF"/>
                </a:solidFill>
              </a:rPr>
              <a:t>5</a:t>
            </a:r>
            <a:r>
              <a:rPr lang="en-US" sz="2200" dirty="0" smtClean="0">
                <a:solidFill>
                  <a:srgbClr val="0000FF"/>
                </a:solidFill>
              </a:rPr>
              <a:t> – I’m very sure that I’m correct. </a:t>
            </a:r>
            <a:endParaRPr lang="en-US" sz="2200" dirty="0">
              <a:solidFill>
                <a:srgbClr val="0000FF"/>
              </a:solidFill>
            </a:endParaRPr>
          </a:p>
        </p:txBody>
      </p:sp>
    </p:spTree>
    <p:extLst>
      <p:ext uri="{BB962C8B-B14F-4D97-AF65-F5344CB8AC3E}">
        <p14:creationId xmlns:p14="http://schemas.microsoft.com/office/powerpoint/2010/main" val="2189577775"/>
      </p:ext>
    </p:extLst>
  </p:cSld>
  <p:clrMapOvr>
    <a:masterClrMapping/>
  </p:clrMapOvr>
  <mc:AlternateContent xmlns:mc="http://schemas.openxmlformats.org/markup-compatibility/2006" xmlns:p14="http://schemas.microsoft.com/office/powerpoint/2010/main">
    <mc:Choice Requires="p14">
      <p:transition spd="slow" p14:dur="2000" advTm="35708"/>
    </mc:Choice>
    <mc:Fallback xmlns="">
      <p:transition spd="slow" advTm="3570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questions</a:t>
            </a:r>
            <a:endParaRPr lang="en-US" dirty="0"/>
          </a:p>
        </p:txBody>
      </p:sp>
      <p:sp>
        <p:nvSpPr>
          <p:cNvPr id="3" name="Content Placeholder 2"/>
          <p:cNvSpPr>
            <a:spLocks noGrp="1"/>
          </p:cNvSpPr>
          <p:nvPr>
            <p:ph idx="1"/>
          </p:nvPr>
        </p:nvSpPr>
        <p:spPr>
          <a:xfrm>
            <a:off x="779463" y="1949824"/>
            <a:ext cx="1714136" cy="4007224"/>
          </a:xfrm>
        </p:spPr>
        <p:txBody>
          <a:bodyPr>
            <a:normAutofit/>
          </a:bodyPr>
          <a:lstStyle/>
          <a:p>
            <a:pPr marL="0" indent="0">
              <a:buNone/>
            </a:pPr>
            <a:r>
              <a:rPr lang="en-US" dirty="0" smtClean="0"/>
              <a:t>A4</a:t>
            </a:r>
          </a:p>
          <a:p>
            <a:pPr marL="0" indent="0">
              <a:buNone/>
            </a:pPr>
            <a:r>
              <a:rPr lang="en-US" dirty="0" smtClean="0"/>
              <a:t>Longer answer</a:t>
            </a:r>
          </a:p>
          <a:p>
            <a:pPr marL="0" indent="0">
              <a:buNone/>
            </a:pPr>
            <a:r>
              <a:rPr lang="en-GB" dirty="0" smtClean="0"/>
              <a:t>What is the purpose of  formative assessment?</a:t>
            </a:r>
            <a:endParaRPr lang="en-GB" dirty="0"/>
          </a:p>
        </p:txBody>
      </p:sp>
      <p:sp>
        <p:nvSpPr>
          <p:cNvPr id="5" name="Content Placeholder 2"/>
          <p:cNvSpPr txBox="1">
            <a:spLocks/>
          </p:cNvSpPr>
          <p:nvPr/>
        </p:nvSpPr>
        <p:spPr>
          <a:xfrm>
            <a:off x="2589742" y="1912099"/>
            <a:ext cx="5912590" cy="400722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endParaRPr lang="en-GB" dirty="0" smtClean="0"/>
          </a:p>
          <a:p>
            <a:pPr marL="0" indent="0">
              <a:buFont typeface="Wingdings 2" pitchFamily="18" charset="2"/>
              <a:buNone/>
            </a:pPr>
            <a:endParaRPr lang="en-GB" dirty="0" smtClean="0"/>
          </a:p>
          <a:p>
            <a:pPr marL="0" indent="0">
              <a:buFont typeface="Wingdings 2" pitchFamily="18" charset="2"/>
              <a:buNone/>
            </a:pPr>
            <a:endParaRPr lang="en-GB" dirty="0"/>
          </a:p>
        </p:txBody>
      </p:sp>
      <p:sp>
        <p:nvSpPr>
          <p:cNvPr id="7" name="TextBox 6"/>
          <p:cNvSpPr txBox="1"/>
          <p:nvPr/>
        </p:nvSpPr>
        <p:spPr>
          <a:xfrm>
            <a:off x="2752990" y="3201801"/>
            <a:ext cx="5871022" cy="2744341"/>
          </a:xfrm>
          <a:prstGeom prst="rect">
            <a:avLst/>
          </a:prstGeom>
          <a:noFill/>
        </p:spPr>
        <p:txBody>
          <a:bodyPr wrap="square" rtlCol="0">
            <a:spAutoFit/>
          </a:bodyPr>
          <a:lstStyle/>
          <a:p>
            <a:pPr>
              <a:lnSpc>
                <a:spcPct val="200000"/>
              </a:lnSpc>
            </a:pPr>
            <a:r>
              <a:rPr lang="en-US" sz="2200" dirty="0" smtClean="0">
                <a:solidFill>
                  <a:srgbClr val="0000FF"/>
                </a:solidFill>
              </a:rPr>
              <a:t>____________________________________________________________________________________________________________________________________________________________________</a:t>
            </a:r>
            <a:endParaRPr lang="en-US" sz="2200" dirty="0">
              <a:solidFill>
                <a:srgbClr val="0000FF"/>
              </a:solidFill>
            </a:endParaRPr>
          </a:p>
        </p:txBody>
      </p:sp>
    </p:spTree>
    <p:extLst>
      <p:ext uri="{BB962C8B-B14F-4D97-AF65-F5344CB8AC3E}">
        <p14:creationId xmlns:p14="http://schemas.microsoft.com/office/powerpoint/2010/main" val="207099087"/>
      </p:ext>
    </p:extLst>
  </p:cSld>
  <p:clrMapOvr>
    <a:masterClrMapping/>
  </p:clrMapOvr>
  <mc:AlternateContent xmlns:mc="http://schemas.openxmlformats.org/markup-compatibility/2006" xmlns:p14="http://schemas.microsoft.com/office/powerpoint/2010/main">
    <mc:Choice Requires="p14">
      <p:transition spd="slow" p14:dur="2000" advTm="56987"/>
    </mc:Choice>
    <mc:Fallback xmlns="">
      <p:transition spd="slow" advTm="5698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questions</a:t>
            </a:r>
            <a:endParaRPr lang="en-US" dirty="0"/>
          </a:p>
        </p:txBody>
      </p:sp>
      <p:sp>
        <p:nvSpPr>
          <p:cNvPr id="3" name="Content Placeholder 2"/>
          <p:cNvSpPr>
            <a:spLocks noGrp="1"/>
          </p:cNvSpPr>
          <p:nvPr>
            <p:ph idx="1"/>
          </p:nvPr>
        </p:nvSpPr>
        <p:spPr>
          <a:xfrm>
            <a:off x="779463" y="1949824"/>
            <a:ext cx="1714136" cy="4007224"/>
          </a:xfrm>
        </p:spPr>
        <p:txBody>
          <a:bodyPr>
            <a:normAutofit/>
          </a:bodyPr>
          <a:lstStyle/>
          <a:p>
            <a:pPr marL="0" indent="0">
              <a:buNone/>
            </a:pPr>
            <a:r>
              <a:rPr lang="en-US" dirty="0" smtClean="0"/>
              <a:t>A5</a:t>
            </a:r>
          </a:p>
          <a:p>
            <a:pPr marL="0" indent="0">
              <a:buNone/>
            </a:pPr>
            <a:r>
              <a:rPr lang="en-US" dirty="0" smtClean="0"/>
              <a:t>Using emoticons</a:t>
            </a:r>
          </a:p>
          <a:p>
            <a:pPr marL="0" indent="0">
              <a:buNone/>
            </a:pPr>
            <a:r>
              <a:rPr lang="en-GB" dirty="0" smtClean="0"/>
              <a:t>How much did you enjoy answering question A4?</a:t>
            </a:r>
            <a:endParaRPr lang="en-GB" dirty="0"/>
          </a:p>
        </p:txBody>
      </p:sp>
      <p:sp>
        <p:nvSpPr>
          <p:cNvPr id="5" name="Content Placeholder 2"/>
          <p:cNvSpPr txBox="1">
            <a:spLocks/>
          </p:cNvSpPr>
          <p:nvPr/>
        </p:nvSpPr>
        <p:spPr>
          <a:xfrm>
            <a:off x="2589742" y="1912099"/>
            <a:ext cx="5912590" cy="400722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endParaRPr lang="en-GB" dirty="0" smtClean="0"/>
          </a:p>
          <a:p>
            <a:pPr marL="0" indent="0">
              <a:buFont typeface="Wingdings 2" pitchFamily="18" charset="2"/>
              <a:buNone/>
            </a:pPr>
            <a:endParaRPr lang="en-GB" dirty="0" smtClean="0"/>
          </a:p>
          <a:p>
            <a:pPr marL="0" indent="0">
              <a:buFont typeface="Wingdings 2" pitchFamily="18" charset="2"/>
              <a:buNone/>
            </a:pPr>
            <a:endParaRPr lang="en-GB" dirty="0"/>
          </a:p>
        </p:txBody>
      </p:sp>
      <p:pic>
        <p:nvPicPr>
          <p:cNvPr id="4" name="Picture 3" descr="emoji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3782" y="1949824"/>
            <a:ext cx="4083026" cy="4083026"/>
          </a:xfrm>
          <a:prstGeom prst="rect">
            <a:avLst/>
          </a:prstGeom>
        </p:spPr>
      </p:pic>
    </p:spTree>
    <p:custDataLst>
      <p:tags r:id="rId1"/>
    </p:custDataLst>
    <p:extLst>
      <p:ext uri="{BB962C8B-B14F-4D97-AF65-F5344CB8AC3E}">
        <p14:creationId xmlns:p14="http://schemas.microsoft.com/office/powerpoint/2010/main" val="3582153687"/>
      </p:ext>
    </p:extLst>
  </p:cSld>
  <p:clrMapOvr>
    <a:masterClrMapping/>
  </p:clrMapOvr>
  <mc:AlternateContent xmlns:mc="http://schemas.openxmlformats.org/markup-compatibility/2006" xmlns:p14="http://schemas.microsoft.com/office/powerpoint/2010/main">
    <mc:Choice Requires="p14">
      <p:transition spd="slow" p14:dur="2000" advTm="34233"/>
    </mc:Choice>
    <mc:Fallback xmlns="">
      <p:transition spd="slow" advTm="3423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sp>
        <p:nvSpPr>
          <p:cNvPr id="5" name="Content Placeholder 2"/>
          <p:cNvSpPr txBox="1">
            <a:spLocks/>
          </p:cNvSpPr>
          <p:nvPr/>
        </p:nvSpPr>
        <p:spPr>
          <a:xfrm>
            <a:off x="2589742" y="1912099"/>
            <a:ext cx="5912590" cy="400722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buFont typeface="Wingdings 2" pitchFamily="18" charset="2"/>
              <a:buNone/>
            </a:pPr>
            <a:endParaRPr lang="en-GB" dirty="0" smtClean="0"/>
          </a:p>
          <a:p>
            <a:pPr marL="0" indent="0">
              <a:buFont typeface="Wingdings 2" pitchFamily="18" charset="2"/>
              <a:buNone/>
            </a:pPr>
            <a:endParaRPr lang="en-GB" dirty="0" smtClean="0"/>
          </a:p>
          <a:p>
            <a:pPr marL="0" indent="0">
              <a:buFont typeface="Wingdings 2" pitchFamily="18" charset="2"/>
              <a:buNone/>
            </a:pP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What is the purpose of assessment? </a:t>
            </a:r>
          </a:p>
          <a:p>
            <a:r>
              <a:rPr lang="en-US" dirty="0" smtClean="0"/>
              <a:t>To see if students have reached a required standard. </a:t>
            </a:r>
          </a:p>
          <a:p>
            <a:pPr lvl="1">
              <a:buFont typeface="Wingdings" charset="2"/>
              <a:buChar char="Ø"/>
            </a:pPr>
            <a:r>
              <a:rPr lang="en-US" b="1" dirty="0" smtClean="0">
                <a:solidFill>
                  <a:srgbClr val="0000FF"/>
                </a:solidFill>
              </a:rPr>
              <a:t>SUMMATIVE ASSESSMENT</a:t>
            </a:r>
          </a:p>
          <a:p>
            <a:r>
              <a:rPr lang="en-US" dirty="0" smtClean="0"/>
              <a:t>To check that students are continuously developing knowledge and understanding. </a:t>
            </a:r>
          </a:p>
          <a:p>
            <a:pPr marL="692150" lvl="2" indent="-342900">
              <a:spcBef>
                <a:spcPts val="2000"/>
              </a:spcBef>
              <a:buFont typeface="Wingdings" charset="2"/>
              <a:buChar char="Ø"/>
            </a:pPr>
            <a:r>
              <a:rPr lang="en-US" b="1" dirty="0" smtClean="0">
                <a:solidFill>
                  <a:srgbClr val="0000FF"/>
                </a:solidFill>
              </a:rPr>
              <a:t>FORMATIVE ASSESSMENT</a:t>
            </a:r>
            <a:endParaRPr lang="en-US" dirty="0" smtClean="0"/>
          </a:p>
          <a:p>
            <a:r>
              <a:rPr lang="en-US" dirty="0" smtClean="0"/>
              <a:t>To find out what level of understanding students have. </a:t>
            </a:r>
          </a:p>
          <a:p>
            <a:pPr marL="679450" lvl="3" indent="-342900">
              <a:spcBef>
                <a:spcPts val="2000"/>
              </a:spcBef>
              <a:buFont typeface="Wingdings" charset="2"/>
              <a:buChar char="Ø"/>
            </a:pPr>
            <a:r>
              <a:rPr lang="en-US" b="1" dirty="0" smtClean="0">
                <a:solidFill>
                  <a:srgbClr val="0000FF"/>
                </a:solidFill>
              </a:rPr>
              <a:t>BASELINE ASSESSMENT</a:t>
            </a:r>
            <a:endParaRPr lang="en-US" dirty="0"/>
          </a:p>
          <a:p>
            <a:endParaRPr lang="en-US" dirty="0"/>
          </a:p>
        </p:txBody>
      </p:sp>
    </p:spTree>
    <p:custDataLst>
      <p:tags r:id="rId1"/>
    </p:custDataLst>
    <p:extLst>
      <p:ext uri="{BB962C8B-B14F-4D97-AF65-F5344CB8AC3E}">
        <p14:creationId xmlns:p14="http://schemas.microsoft.com/office/powerpoint/2010/main" val="481429176"/>
      </p:ext>
    </p:extLst>
  </p:cSld>
  <p:clrMapOvr>
    <a:masterClrMapping/>
  </p:clrMapOvr>
  <mc:AlternateContent xmlns:mc="http://schemas.openxmlformats.org/markup-compatibility/2006" xmlns:p14="http://schemas.microsoft.com/office/powerpoint/2010/main">
    <mc:Choice Requires="p14">
      <p:transition spd="slow" p14:dur="2000" advTm="136517"/>
    </mc:Choice>
    <mc:Fallback xmlns="">
      <p:transition spd="slow" advTm="1365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assessment</a:t>
            </a:r>
            <a:endParaRPr lang="en-US" dirty="0"/>
          </a:p>
        </p:txBody>
      </p:sp>
      <p:pic>
        <p:nvPicPr>
          <p:cNvPr id="6" name="Picture 5" descr="swan-305691_128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6866" y="3349904"/>
            <a:ext cx="1589434" cy="1180900"/>
          </a:xfrm>
          <a:prstGeom prst="rect">
            <a:avLst/>
          </a:prstGeom>
        </p:spPr>
      </p:pic>
      <p:cxnSp>
        <p:nvCxnSpPr>
          <p:cNvPr id="4" name="Straight Arrow Connector 3"/>
          <p:cNvCxnSpPr/>
          <p:nvPr/>
        </p:nvCxnSpPr>
        <p:spPr>
          <a:xfrm flipV="1">
            <a:off x="3409422" y="3940354"/>
            <a:ext cx="2758191" cy="149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822930865"/>
      </p:ext>
    </p:extLst>
  </p:cSld>
  <p:clrMapOvr>
    <a:masterClrMapping/>
  </p:clrMapOvr>
  <mc:AlternateContent xmlns:mc="http://schemas.openxmlformats.org/markup-compatibility/2006" xmlns:p14="http://schemas.microsoft.com/office/powerpoint/2010/main">
    <mc:Choice Requires="p14">
      <p:transition spd="slow" p14:dur="2000" advTm="22786"/>
    </mc:Choice>
    <mc:Fallback xmlns="">
      <p:transition spd="slow" advTm="2278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4"/>
</p:tagLst>
</file>

<file path=ppt/tags/tag10.xml><?xml version="1.0" encoding="utf-8"?>
<p:tagLst xmlns:a="http://schemas.openxmlformats.org/drawingml/2006/main" xmlns:r="http://schemas.openxmlformats.org/officeDocument/2006/relationships" xmlns:p="http://schemas.openxmlformats.org/presentationml/2006/main">
  <p:tag name="TIMING" val="|8.8|3.3|26.5|2.7|5.3|17.2"/>
</p:tagLst>
</file>

<file path=ppt/tags/tag11.xml><?xml version="1.0" encoding="utf-8"?>
<p:tagLst xmlns:a="http://schemas.openxmlformats.org/drawingml/2006/main" xmlns:r="http://schemas.openxmlformats.org/officeDocument/2006/relationships" xmlns:p="http://schemas.openxmlformats.org/presentationml/2006/main">
  <p:tag name="TIMING" val="|32|5.1|6.8|5.3"/>
</p:tagLst>
</file>

<file path=ppt/tags/tag12.xml><?xml version="1.0" encoding="utf-8"?>
<p:tagLst xmlns:a="http://schemas.openxmlformats.org/drawingml/2006/main" xmlns:r="http://schemas.openxmlformats.org/officeDocument/2006/relationships" xmlns:p="http://schemas.openxmlformats.org/presentationml/2006/main">
  <p:tag name="TIMING" val="|32|5.1|6.8|5.3"/>
</p:tagLst>
</file>

<file path=ppt/tags/tag13.xml><?xml version="1.0" encoding="utf-8"?>
<p:tagLst xmlns:a="http://schemas.openxmlformats.org/drawingml/2006/main" xmlns:r="http://schemas.openxmlformats.org/officeDocument/2006/relationships" xmlns:p="http://schemas.openxmlformats.org/presentationml/2006/main">
  <p:tag name="TIMING" val="|4.9|5.4|2.9|3.7|1.8|36"/>
</p:tagLst>
</file>

<file path=ppt/tags/tag14.xml><?xml version="1.0" encoding="utf-8"?>
<p:tagLst xmlns:a="http://schemas.openxmlformats.org/drawingml/2006/main" xmlns:r="http://schemas.openxmlformats.org/officeDocument/2006/relationships" xmlns:p="http://schemas.openxmlformats.org/presentationml/2006/main">
  <p:tag name="TIMING" val="|2.4|15.5|11.7|19.2|30.2|61.4|96.6|82.5|2|63.4"/>
</p:tagLst>
</file>

<file path=ppt/tags/tag15.xml><?xml version="1.0" encoding="utf-8"?>
<p:tagLst xmlns:a="http://schemas.openxmlformats.org/drawingml/2006/main" xmlns:r="http://schemas.openxmlformats.org/officeDocument/2006/relationships" xmlns:p="http://schemas.openxmlformats.org/presentationml/2006/main">
  <p:tag name="TIMING" val="|12.9|9.8|12.5"/>
</p:tagLst>
</file>

<file path=ppt/tags/tag16.xml><?xml version="1.0" encoding="utf-8"?>
<p:tagLst xmlns:a="http://schemas.openxmlformats.org/drawingml/2006/main" xmlns:r="http://schemas.openxmlformats.org/officeDocument/2006/relationships" xmlns:p="http://schemas.openxmlformats.org/presentationml/2006/main">
  <p:tag name="TIMING" val="|25.3"/>
</p:tagLst>
</file>

<file path=ppt/tags/tag17.xml><?xml version="1.0" encoding="utf-8"?>
<p:tagLst xmlns:a="http://schemas.openxmlformats.org/drawingml/2006/main" xmlns:r="http://schemas.openxmlformats.org/officeDocument/2006/relationships" xmlns:p="http://schemas.openxmlformats.org/presentationml/2006/main">
  <p:tag name="TIMING" val="|12.5|17.1|8|0.9|7.4|5.7"/>
</p:tagLst>
</file>

<file path=ppt/tags/tag18.xml><?xml version="1.0" encoding="utf-8"?>
<p:tagLst xmlns:a="http://schemas.openxmlformats.org/drawingml/2006/main" xmlns:r="http://schemas.openxmlformats.org/officeDocument/2006/relationships" xmlns:p="http://schemas.openxmlformats.org/presentationml/2006/main">
  <p:tag name="TIMING" val="|11.4|15.6"/>
</p:tagLst>
</file>

<file path=ppt/tags/tag19.xml><?xml version="1.0" encoding="utf-8"?>
<p:tagLst xmlns:a="http://schemas.openxmlformats.org/drawingml/2006/main" xmlns:r="http://schemas.openxmlformats.org/officeDocument/2006/relationships" xmlns:p="http://schemas.openxmlformats.org/presentationml/2006/main">
  <p:tag name="TIMING" val="|25.1|16.9"/>
</p:tagLst>
</file>

<file path=ppt/tags/tag2.xml><?xml version="1.0" encoding="utf-8"?>
<p:tagLst xmlns:a="http://schemas.openxmlformats.org/drawingml/2006/main" xmlns:r="http://schemas.openxmlformats.org/officeDocument/2006/relationships" xmlns:p="http://schemas.openxmlformats.org/presentationml/2006/main">
  <p:tag name="TIMING" val="|20.5"/>
</p:tagLst>
</file>

<file path=ppt/tags/tag20.xml><?xml version="1.0" encoding="utf-8"?>
<p:tagLst xmlns:a="http://schemas.openxmlformats.org/drawingml/2006/main" xmlns:r="http://schemas.openxmlformats.org/officeDocument/2006/relationships" xmlns:p="http://schemas.openxmlformats.org/presentationml/2006/main">
  <p:tag name="TIMING" val="|147.6|16.8|9.5|7.6"/>
</p:tagLst>
</file>

<file path=ppt/tags/tag21.xml><?xml version="1.0" encoding="utf-8"?>
<p:tagLst xmlns:a="http://schemas.openxmlformats.org/drawingml/2006/main" xmlns:r="http://schemas.openxmlformats.org/officeDocument/2006/relationships" xmlns:p="http://schemas.openxmlformats.org/presentationml/2006/main">
  <p:tag name="TIMING" val="|5|44.1|28|74.7"/>
</p:tagLst>
</file>

<file path=ppt/tags/tag22.xml><?xml version="1.0" encoding="utf-8"?>
<p:tagLst xmlns:a="http://schemas.openxmlformats.org/drawingml/2006/main" xmlns:r="http://schemas.openxmlformats.org/officeDocument/2006/relationships" xmlns:p="http://schemas.openxmlformats.org/presentationml/2006/main">
  <p:tag name="TIMING" val="|4|0.4|1"/>
</p:tagLst>
</file>

<file path=ppt/tags/tag23.xml><?xml version="1.0" encoding="utf-8"?>
<p:tagLst xmlns:a="http://schemas.openxmlformats.org/drawingml/2006/main" xmlns:r="http://schemas.openxmlformats.org/officeDocument/2006/relationships" xmlns:p="http://schemas.openxmlformats.org/presentationml/2006/main">
  <p:tag name="TIMING" val="|2|0.4|0.5"/>
</p:tagLst>
</file>

<file path=ppt/tags/tag24.xml><?xml version="1.0" encoding="utf-8"?>
<p:tagLst xmlns:a="http://schemas.openxmlformats.org/drawingml/2006/main" xmlns:r="http://schemas.openxmlformats.org/officeDocument/2006/relationships" xmlns:p="http://schemas.openxmlformats.org/presentationml/2006/main">
  <p:tag name="TIMING" val="|0.9|0.3|0.2|0.4|0.4|22"/>
</p:tagLst>
</file>

<file path=ppt/tags/tag25.xml><?xml version="1.0" encoding="utf-8"?>
<p:tagLst xmlns:a="http://schemas.openxmlformats.org/drawingml/2006/main" xmlns:r="http://schemas.openxmlformats.org/officeDocument/2006/relationships" xmlns:p="http://schemas.openxmlformats.org/presentationml/2006/main">
  <p:tag name="TIMING" val="|15.2|211.8|26.5|99.1"/>
</p:tagLst>
</file>

<file path=ppt/tags/tag26.xml><?xml version="1.0" encoding="utf-8"?>
<p:tagLst xmlns:a="http://schemas.openxmlformats.org/drawingml/2006/main" xmlns:r="http://schemas.openxmlformats.org/officeDocument/2006/relationships" xmlns:p="http://schemas.openxmlformats.org/presentationml/2006/main">
  <p:tag name="TIMING" val="|28.4"/>
</p:tagLst>
</file>

<file path=ppt/tags/tag27.xml><?xml version="1.0" encoding="utf-8"?>
<p:tagLst xmlns:a="http://schemas.openxmlformats.org/drawingml/2006/main" xmlns:r="http://schemas.openxmlformats.org/officeDocument/2006/relationships" xmlns:p="http://schemas.openxmlformats.org/presentationml/2006/main">
  <p:tag name="TIMING" val="|1.7|1.9"/>
</p:tagLst>
</file>

<file path=ppt/tags/tag28.xml><?xml version="1.0" encoding="utf-8"?>
<p:tagLst xmlns:a="http://schemas.openxmlformats.org/drawingml/2006/main" xmlns:r="http://schemas.openxmlformats.org/officeDocument/2006/relationships" xmlns:p="http://schemas.openxmlformats.org/presentationml/2006/main">
  <p:tag name="TIMING" val="|41.6|14.1|16.4|18.3|39.6"/>
</p:tagLst>
</file>

<file path=ppt/tags/tag29.xml><?xml version="1.0" encoding="utf-8"?>
<p:tagLst xmlns:a="http://schemas.openxmlformats.org/drawingml/2006/main" xmlns:r="http://schemas.openxmlformats.org/officeDocument/2006/relationships" xmlns:p="http://schemas.openxmlformats.org/presentationml/2006/main">
  <p:tag name="TIMING" val="|38.1|10.4|9.2|59"/>
</p:tagLst>
</file>

<file path=ppt/tags/tag3.xml><?xml version="1.0" encoding="utf-8"?>
<p:tagLst xmlns:a="http://schemas.openxmlformats.org/drawingml/2006/main" xmlns:r="http://schemas.openxmlformats.org/officeDocument/2006/relationships" xmlns:p="http://schemas.openxmlformats.org/presentationml/2006/main">
  <p:tag name="TIMING" val="|9.5"/>
</p:tagLst>
</file>

<file path=ppt/tags/tag30.xml><?xml version="1.0" encoding="utf-8"?>
<p:tagLst xmlns:a="http://schemas.openxmlformats.org/drawingml/2006/main" xmlns:r="http://schemas.openxmlformats.org/officeDocument/2006/relationships" xmlns:p="http://schemas.openxmlformats.org/presentationml/2006/main">
  <p:tag name="TIMING" val="|34.6|2.7|0.5"/>
</p:tagLst>
</file>

<file path=ppt/tags/tag31.xml><?xml version="1.0" encoding="utf-8"?>
<p:tagLst xmlns:a="http://schemas.openxmlformats.org/drawingml/2006/main" xmlns:r="http://schemas.openxmlformats.org/officeDocument/2006/relationships" xmlns:p="http://schemas.openxmlformats.org/presentationml/2006/main">
  <p:tag name="TIMING" val="|18"/>
</p:tagLst>
</file>

<file path=ppt/tags/tag32.xml><?xml version="1.0" encoding="utf-8"?>
<p:tagLst xmlns:a="http://schemas.openxmlformats.org/drawingml/2006/main" xmlns:r="http://schemas.openxmlformats.org/officeDocument/2006/relationships" xmlns:p="http://schemas.openxmlformats.org/presentationml/2006/main">
  <p:tag name="TIMING" val="|1.2|0.5|0.4"/>
</p:tagLst>
</file>

<file path=ppt/tags/tag33.xml><?xml version="1.0" encoding="utf-8"?>
<p:tagLst xmlns:a="http://schemas.openxmlformats.org/drawingml/2006/main" xmlns:r="http://schemas.openxmlformats.org/officeDocument/2006/relationships" xmlns:p="http://schemas.openxmlformats.org/presentationml/2006/main">
  <p:tag name="TIMING" val="|1.1|0.5|0.9|4.3|1.5|4.3|0.8"/>
</p:tagLst>
</file>

<file path=ppt/tags/tag34.xml><?xml version="1.0" encoding="utf-8"?>
<p:tagLst xmlns:a="http://schemas.openxmlformats.org/drawingml/2006/main" xmlns:r="http://schemas.openxmlformats.org/officeDocument/2006/relationships" xmlns:p="http://schemas.openxmlformats.org/presentationml/2006/main">
  <p:tag name="TIMING" val="|0.8|0.4|0.7|1"/>
</p:tagLst>
</file>

<file path=ppt/tags/tag4.xml><?xml version="1.0" encoding="utf-8"?>
<p:tagLst xmlns:a="http://schemas.openxmlformats.org/drawingml/2006/main" xmlns:r="http://schemas.openxmlformats.org/officeDocument/2006/relationships" xmlns:p="http://schemas.openxmlformats.org/presentationml/2006/main">
  <p:tag name="TIMING" val="|66.6|3.8|8.3|22.3|16|6.5"/>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15.5|19.2|32.8"/>
</p:tagLst>
</file>

<file path=ppt/tags/tag7.xml><?xml version="1.0" encoding="utf-8"?>
<p:tagLst xmlns:a="http://schemas.openxmlformats.org/drawingml/2006/main" xmlns:r="http://schemas.openxmlformats.org/officeDocument/2006/relationships" xmlns:p="http://schemas.openxmlformats.org/presentationml/2006/main">
  <p:tag name="TIMING" val="|23.4|13.2"/>
</p:tagLst>
</file>

<file path=ppt/tags/tag8.xml><?xml version="1.0" encoding="utf-8"?>
<p:tagLst xmlns:a="http://schemas.openxmlformats.org/drawingml/2006/main" xmlns:r="http://schemas.openxmlformats.org/officeDocument/2006/relationships" xmlns:p="http://schemas.openxmlformats.org/presentationml/2006/main">
  <p:tag name="TIMING" val="|2.5"/>
</p:tagLst>
</file>

<file path=ppt/tags/tag9.xml><?xml version="1.0" encoding="utf-8"?>
<p:tagLst xmlns:a="http://schemas.openxmlformats.org/drawingml/2006/main" xmlns:r="http://schemas.openxmlformats.org/officeDocument/2006/relationships" xmlns:p="http://schemas.openxmlformats.org/presentationml/2006/main">
  <p:tag name="TIMING" val="|12.6|6.8|1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solidFill>
          <a:schemeClr val="bg1"/>
        </a:soli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4093</TotalTime>
  <Words>2277</Words>
  <Application>Microsoft Macintosh PowerPoint</Application>
  <PresentationFormat>On-screen Show (4:3)</PresentationFormat>
  <Paragraphs>404</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Apple Color Emoji</vt:lpstr>
      <vt:lpstr>Arial</vt:lpstr>
      <vt:lpstr>Calibri</vt:lpstr>
      <vt:lpstr>Corbel</vt:lpstr>
      <vt:lpstr>Wingdings</vt:lpstr>
      <vt:lpstr>Wingdings 2</vt:lpstr>
      <vt:lpstr>Pixel</vt:lpstr>
      <vt:lpstr>Effective Formative Assessment</vt:lpstr>
      <vt:lpstr>Introductions</vt:lpstr>
      <vt:lpstr>A few questions</vt:lpstr>
      <vt:lpstr>A few questions</vt:lpstr>
      <vt:lpstr>A few questions</vt:lpstr>
      <vt:lpstr>A few questions</vt:lpstr>
      <vt:lpstr>A few questions</vt:lpstr>
      <vt:lpstr>The purpose of assessment</vt:lpstr>
      <vt:lpstr>The purpose of assessment</vt:lpstr>
      <vt:lpstr>The purpose of assessment</vt:lpstr>
      <vt:lpstr>The purpose of assessment</vt:lpstr>
      <vt:lpstr>The purpose of assessment</vt:lpstr>
      <vt:lpstr>The purpose of assessment</vt:lpstr>
      <vt:lpstr>The purpose of assessment</vt:lpstr>
      <vt:lpstr>The purpose of assessment</vt:lpstr>
      <vt:lpstr>The purpose of assessment</vt:lpstr>
      <vt:lpstr>The purpose of assessment</vt:lpstr>
      <vt:lpstr>Baseline Assessment</vt:lpstr>
      <vt:lpstr>Baseline Assessment</vt:lpstr>
      <vt:lpstr>Baseline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Further reading</vt:lpstr>
      <vt:lpstr>  Mark Levesley www.levesley.com     @marklevesley</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Formative Assessment</dc:title>
  <dc:creator>MARK  LEVESLEY</dc:creator>
  <cp:lastModifiedBy>Mark Levesley</cp:lastModifiedBy>
  <cp:revision>433</cp:revision>
  <dcterms:created xsi:type="dcterms:W3CDTF">2017-10-24T09:33:21Z</dcterms:created>
  <dcterms:modified xsi:type="dcterms:W3CDTF">2017-11-13T08:17:58Z</dcterms:modified>
</cp:coreProperties>
</file>