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345" r:id="rId2"/>
    <p:sldId id="394" r:id="rId3"/>
    <p:sldId id="440" r:id="rId4"/>
    <p:sldId id="453" r:id="rId5"/>
    <p:sldId id="448" r:id="rId6"/>
    <p:sldId id="447" r:id="rId7"/>
    <p:sldId id="449" r:id="rId8"/>
    <p:sldId id="450" r:id="rId9"/>
    <p:sldId id="451" r:id="rId10"/>
    <p:sldId id="452" r:id="rId11"/>
    <p:sldId id="418" r:id="rId12"/>
    <p:sldId id="457" r:id="rId13"/>
    <p:sldId id="458" r:id="rId14"/>
    <p:sldId id="420" r:id="rId15"/>
    <p:sldId id="421" r:id="rId16"/>
    <p:sldId id="422" r:id="rId17"/>
    <p:sldId id="426" r:id="rId18"/>
    <p:sldId id="423" r:id="rId19"/>
    <p:sldId id="424" r:id="rId20"/>
    <p:sldId id="425" r:id="rId21"/>
    <p:sldId id="427" r:id="rId22"/>
    <p:sldId id="428" r:id="rId23"/>
    <p:sldId id="430" r:id="rId24"/>
    <p:sldId id="431" r:id="rId25"/>
    <p:sldId id="429" r:id="rId26"/>
    <p:sldId id="432" r:id="rId27"/>
    <p:sldId id="435" r:id="rId28"/>
    <p:sldId id="459" r:id="rId29"/>
    <p:sldId id="436" r:id="rId30"/>
    <p:sldId id="438" r:id="rId31"/>
    <p:sldId id="454" r:id="rId32"/>
    <p:sldId id="455" r:id="rId33"/>
    <p:sldId id="433" r:id="rId34"/>
    <p:sldId id="456" r:id="rId35"/>
    <p:sldId id="437" r:id="rId36"/>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os="5759">
          <p15:clr>
            <a:srgbClr val="A4A3A4"/>
          </p15:clr>
        </p15:guide>
        <p15:guide id="3">
          <p15:clr>
            <a:srgbClr val="A4A3A4"/>
          </p15:clr>
        </p15:guide>
        <p15:guide id="4" orient="horz" pos="2568" userDrawn="1">
          <p15:clr>
            <a:srgbClr val="A4A3A4"/>
          </p15:clr>
        </p15:guide>
      </p15:sldGuideLst>
    </p:ext>
    <p:ext uri="{2D200454-40CA-4A62-9FC3-DE9A4176ACB9}">
      <p15:notesGuideLst xmlns:p15="http://schemas.microsoft.com/office/powerpoint/2012/main">
        <p15:guide id="1" orient="horz" pos="2160" userDrawn="1">
          <p15:clr>
            <a:srgbClr val="A4A3A4"/>
          </p15:clr>
        </p15:guide>
        <p15:guide id="2" pos="288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ulthard, Sue" initials="C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6BD10"/>
    <a:srgbClr val="008DFF"/>
    <a:srgbClr val="FFAD59"/>
    <a:srgbClr val="005A70"/>
    <a:srgbClr val="BBBBBB"/>
    <a:srgbClr val="A41117"/>
    <a:srgbClr val="504D49"/>
    <a:srgbClr val="505759"/>
    <a:srgbClr val="0387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176" autoAdjust="0"/>
    <p:restoredTop sz="73333" autoAdjust="0"/>
  </p:normalViewPr>
  <p:slideViewPr>
    <p:cSldViewPr snapToGrid="0" showGuides="1">
      <p:cViewPr varScale="1">
        <p:scale>
          <a:sx n="146" d="100"/>
          <a:sy n="146" d="100"/>
        </p:scale>
        <p:origin x="2248" y="168"/>
      </p:cViewPr>
      <p:guideLst>
        <p:guide orient="horz"/>
        <p:guide pos="5759"/>
        <p:guide/>
        <p:guide orient="horz" pos="2568"/>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157" d="100"/>
          <a:sy n="157" d="100"/>
        </p:scale>
        <p:origin x="4064" y="16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06D849B4-7105-4D08-83A9-6BD2E46E6567}" type="datetimeFigureOut">
              <a:rPr lang="en-US" smtClean="0"/>
              <a:t>11/5/19</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469D0C52-4298-4CB9-8093-C292010200FF}" type="slidenum">
              <a:rPr lang="en-US" smtClean="0"/>
              <a:t>‹#›</a:t>
            </a:fld>
            <a:endParaRPr lang="en-US"/>
          </a:p>
        </p:txBody>
      </p:sp>
    </p:spTree>
    <p:extLst>
      <p:ext uri="{BB962C8B-B14F-4D97-AF65-F5344CB8AC3E}">
        <p14:creationId xmlns:p14="http://schemas.microsoft.com/office/powerpoint/2010/main" val="1095686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499659" y="3257550"/>
            <a:ext cx="6144683"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5"/>
          </p:nvPr>
        </p:nvSpPr>
        <p:spPr>
          <a:xfrm>
            <a:off x="8030501" y="6515100"/>
            <a:ext cx="1113499" cy="342900"/>
          </a:xfrm>
          <a:prstGeom prst="rect">
            <a:avLst/>
          </a:prstGeom>
        </p:spPr>
        <p:txBody>
          <a:bodyPr vert="horz" lIns="91440" tIns="45720" rIns="91440" bIns="45720" rtlCol="0" anchor="b"/>
          <a:lstStyle>
            <a:lvl1pPr algn="r">
              <a:defRPr sz="1200">
                <a:latin typeface="Arial" panose="020B0604020202020204" pitchFamily="34" charset="0"/>
                <a:cs typeface="Arial" panose="020B0604020202020204" pitchFamily="34" charset="0"/>
              </a:defRPr>
            </a:lvl1pPr>
          </a:lstStyle>
          <a:p>
            <a:fld id="{49DD4D23-C98A-435E-AE88-9061F8349B02}" type="slidenum">
              <a:rPr lang="en-GB" smtClean="0"/>
              <a:pPr/>
              <a:t>‹#›</a:t>
            </a:fld>
            <a:endParaRPr lang="en-GB"/>
          </a:p>
        </p:txBody>
      </p:sp>
    </p:spTree>
    <p:extLst>
      <p:ext uri="{BB962C8B-B14F-4D97-AF65-F5344CB8AC3E}">
        <p14:creationId xmlns:p14="http://schemas.microsoft.com/office/powerpoint/2010/main" val="610033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undsci.berkeley.edu/"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practicalaction.org/schools" TargetMode="External"/><Relationship Id="rId4" Type="http://schemas.openxmlformats.org/officeDocument/2006/relationships/hyperlink" Target="https://www.stem.org.uk/"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 name is Mark Levesley and I am a freelance science education writer based in the UK. </a:t>
            </a:r>
          </a:p>
          <a:p>
            <a:endParaRPr lang="en-GB" dirty="0"/>
          </a:p>
          <a:p>
            <a:r>
              <a:rPr lang="en-GB" dirty="0"/>
              <a:t>I’m very pleased to have been asked to talk to you today, and delighted to see you all here.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the course of this session, I’m going to show you some things, and share some ideas but I’m going to be asking you to do some work too. For that, everyone will need the photocopied pack that looks like this and something to write with. And at the end of the presentation, I will also give you details of where you can download the presentation (which includes my speaking notes). </a:t>
            </a:r>
          </a:p>
        </p:txBody>
      </p:sp>
      <p:sp>
        <p:nvSpPr>
          <p:cNvPr id="4" name="Slide Number Placeholder 3"/>
          <p:cNvSpPr>
            <a:spLocks noGrp="1"/>
          </p:cNvSpPr>
          <p:nvPr>
            <p:ph type="sldNum" sz="quarter" idx="10"/>
          </p:nvPr>
        </p:nvSpPr>
        <p:spPr/>
        <p:txBody>
          <a:bodyPr/>
          <a:lstStyle/>
          <a:p>
            <a:fld id="{49DD4D23-C98A-435E-AE88-9061F8349B02}" type="slidenum">
              <a:rPr lang="en-GB" smtClean="0"/>
              <a:pPr/>
              <a:t>1</a:t>
            </a:fld>
            <a:endParaRPr lang="en-GB" dirty="0"/>
          </a:p>
        </p:txBody>
      </p:sp>
    </p:spTree>
    <p:extLst>
      <p:ext uri="{BB962C8B-B14F-4D97-AF65-F5344CB8AC3E}">
        <p14:creationId xmlns:p14="http://schemas.microsoft.com/office/powerpoint/2010/main" val="4077452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Now, I suspect that you have seen lists of skills like this before. [Click] So here, for example, is what the Edexcel International GCSE specification calls ‘transferrable skills’. So we have critical thinking at the top, problem-solving, analysis, reasoning etc. etc. This is really just a more broken down version of the seven skills that I have been talking about. And here for comparison is the list of skills in Cambridge’s IGCSE specification [Click] and we can see that the same things come up again – problem solving, communication, inventiveness. [Click, click,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So, the skills I’ve talked about as being important for students in their careers are also in the exam board’s syllabus documents. The examiners realise the importance of these skills. It’s not just me or the head of IBM who think that we need to help students to develop these skills in a more formal way.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49DD4D23-C98A-435E-AE88-9061F8349B02}" type="slidenum">
              <a:rPr lang="en-GB" smtClean="0"/>
              <a:pPr/>
              <a:t>10</a:t>
            </a:fld>
            <a:endParaRPr lang="en-GB" dirty="0"/>
          </a:p>
        </p:txBody>
      </p:sp>
    </p:spTree>
    <p:extLst>
      <p:ext uri="{BB962C8B-B14F-4D97-AF65-F5344CB8AC3E}">
        <p14:creationId xmlns:p14="http://schemas.microsoft.com/office/powerpoint/2010/main" val="225212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Looking at these skills, we are all aware that there are many different aspects of each one, which is essentially why the Edexcel table on the previous slide was so long. For example, there are thousands of different ways in which you can do maths. And we can </a:t>
            </a:r>
            <a:r>
              <a:rPr lang="en-GB" sz="1200" i="1" kern="1200" dirty="0">
                <a:solidFill>
                  <a:schemeClr val="tx1"/>
                </a:solidFill>
                <a:effectLst/>
                <a:latin typeface="Arial" panose="020B0604020202020204" pitchFamily="34" charset="0"/>
                <a:ea typeface="+mn-ea"/>
                <a:cs typeface="Arial" panose="020B0604020202020204" pitchFamily="34" charset="0"/>
              </a:rPr>
              <a:t>communicate</a:t>
            </a:r>
            <a:r>
              <a:rPr lang="en-GB" sz="1200" kern="1200" dirty="0">
                <a:solidFill>
                  <a:schemeClr val="tx1"/>
                </a:solidFill>
                <a:effectLst/>
                <a:latin typeface="Arial" panose="020B0604020202020204" pitchFamily="34" charset="0"/>
                <a:ea typeface="+mn-ea"/>
                <a:cs typeface="Arial" panose="020B0604020202020204" pitchFamily="34" charset="0"/>
              </a:rPr>
              <a:t> by writing, in diagrams, by talking to one another etc. etc. So each of these STEM skills are broad titles for a whole array of different ‘competencies’ (or things that you can 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When we talk about students developing one of these skills, what we mean is that they are developing additional ways of doing something; they are developing further ‘competencies’. [Click] Think of each skill as being a toolbox, and as students develop a STEM skill, they are adding more tools to that particular toolbox. And so, when a student is faced with a situation that demands problem-solving (for example), a student with more tools in his or her ‘problem-solving toolbox’ is better equipped to solving a broad range of problems and so more likely to solve any given problem. And having a broader range of tools to use for a skill, also makes it more likely that students will find the tools that best suit their own ways of working.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49DD4D23-C98A-435E-AE88-9061F8349B02}" type="slidenum">
              <a:rPr lang="en-GB" smtClean="0"/>
              <a:pPr/>
              <a:t>11</a:t>
            </a:fld>
            <a:endParaRPr lang="en-GB"/>
          </a:p>
        </p:txBody>
      </p:sp>
    </p:spTree>
    <p:extLst>
      <p:ext uri="{BB962C8B-B14F-4D97-AF65-F5344CB8AC3E}">
        <p14:creationId xmlns:p14="http://schemas.microsoft.com/office/powerpoint/2010/main" val="1015490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I know many of you will be sitting there and thinking ‘I really don’t have time to get through the whole of the syllabus and teach even more of these skills as well.’ The good news is that you already teach many of these skills because most of them are part and parcel of science and maths. But do your students [Click] know that they are developing these skills, [Click] do your students have an understanding of why the skills are important and [Click] does your scheme of work have a coherent plan for developing these skills?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I think are often questions that need to be asked and areas that need to be worked on. And the answers to them do not necessarily need to take up a whole load more time and effort.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12</a:t>
            </a:fld>
            <a:endParaRPr lang="en-GB"/>
          </a:p>
        </p:txBody>
      </p:sp>
    </p:spTree>
    <p:extLst>
      <p:ext uri="{BB962C8B-B14F-4D97-AF65-F5344CB8AC3E}">
        <p14:creationId xmlns:p14="http://schemas.microsoft.com/office/powerpoint/2010/main" val="455119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let’s think about how we teach these skills. I’m going to now run through three simple ideas that I think help to teach those skills without adding too much time to your already heavy workloads. </a:t>
            </a:r>
          </a:p>
          <a:p>
            <a:endParaRPr lang="en-US" dirty="0"/>
          </a:p>
          <a:p>
            <a:r>
              <a:rPr lang="en-US" dirty="0"/>
              <a:t>First, I’m going to suggest that the science department in your school sits down with the maths department (and the Design &amp; Technology department, if you have one). Teachers in all those departments need to agree a common language to use in their lessons about STEM skills. I’ve given you what I think are the seven core STEM skills and some words of explanation. But you and your colleagues may come up with slightly different wordings. Sitting down and discussing the wording is a good idea, to make sure that all teachers are able to agree a common approach to the skills and agree a common set of skills, which everyone understands. And then STEM skills development within a science or maths class simply involves highlighting to students the STEM skills that they are meeting. [Click] If teachers of maths, science and design &amp; technology can all use the same set of STEM skills, call them by the same names and refer to them as STEM skills while teaching, this helps students understand the links between the different subjects and the importance of these skills. </a:t>
            </a:r>
            <a:r>
              <a:rPr lang="en-US" sz="1200" kern="1200" dirty="0">
                <a:solidFill>
                  <a:schemeClr val="tx1"/>
                </a:solidFill>
                <a:effectLst/>
                <a:latin typeface="Arial" panose="020B0604020202020204" pitchFamily="34" charset="0"/>
                <a:ea typeface="+mn-ea"/>
                <a:cs typeface="Arial" panose="020B0604020202020204" pitchFamily="34" charset="0"/>
              </a:rPr>
              <a:t>It’s a simple matter of changing some of the language you use; making students familiar with the skills, highlighting them as you meet them and </a:t>
            </a:r>
            <a:r>
              <a:rPr lang="en-GB" dirty="0">
                <a:effectLst/>
              </a:rPr>
              <a:t>explaining to students that they are doing an activity in a certain way because it is developing an  important skill.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terms of students </a:t>
            </a:r>
            <a:r>
              <a:rPr lang="en-US" i="1" dirty="0"/>
              <a:t>developing</a:t>
            </a:r>
            <a:r>
              <a:rPr lang="en-US" dirty="0"/>
              <a:t> the </a:t>
            </a:r>
            <a:r>
              <a:rPr lang="en-US" i="0" dirty="0"/>
              <a:t>set of skills (adding tools to each skills toolbox) … </a:t>
            </a:r>
            <a:r>
              <a:rPr lang="en-US" dirty="0"/>
              <a:t>this is what we are going to look at in a minute: some activity ideas, focussed on STEM skills. But the general idea is to </a:t>
            </a:r>
            <a:r>
              <a:rPr lang="en-GB" sz="1200" kern="1200" dirty="0">
                <a:solidFill>
                  <a:schemeClr val="tx1"/>
                </a:solidFill>
                <a:effectLst/>
                <a:latin typeface="Arial" panose="020B0604020202020204" pitchFamily="34" charset="0"/>
                <a:ea typeface="+mn-ea"/>
                <a:cs typeface="Arial" panose="020B0604020202020204" pitchFamily="34" charset="0"/>
              </a:rPr>
              <a:t>think about making some of the activities you already do, more active and more exploratory, and less guided. So that students have to find out more for themselves, rather than just being fed instructions. [Click] Remember that employers are after people who can think independently rather than just recall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And my third point is to think about the examples and contexts you use in your teaching. [Click] Highlight to students how STEM skills are used in a variety of contexts, both in terms of everyday modern life and in terms of possible careers and opportunities that are open to people with well-developed sets of STEM skills. So, in summary, here are three simple ways of helping students to develop these skills: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I've already talked about the first one, so let's now look at some activity ideas. </a:t>
            </a: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13</a:t>
            </a:fld>
            <a:endParaRPr lang="en-GB"/>
          </a:p>
        </p:txBody>
      </p:sp>
    </p:spTree>
    <p:extLst>
      <p:ext uri="{BB962C8B-B14F-4D97-AF65-F5344CB8AC3E}">
        <p14:creationId xmlns:p14="http://schemas.microsoft.com/office/powerpoint/2010/main" val="1442417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Arial" panose="020B0604020202020204" pitchFamily="34" charset="0"/>
                <a:ea typeface="+mn-ea"/>
                <a:cs typeface="Arial" panose="020B0604020202020204" pitchFamily="34" charset="0"/>
              </a:rPr>
              <a:t>In the photocopies that you should have in front of you, you’ll find a sheet that looks like this. We’re going to do a brief activity on the Scientific Method, that great foundation of modern science that was developed b</a:t>
            </a:r>
            <a:r>
              <a:rPr lang="en-GB" sz="1200" b="0" kern="1200" dirty="0">
                <a:solidFill>
                  <a:schemeClr val="tx1"/>
                </a:solidFill>
                <a:effectLst/>
                <a:latin typeface="Arial" panose="020B0604020202020204" pitchFamily="34" charset="0"/>
                <a:ea typeface="+mn-ea"/>
                <a:cs typeface="Arial" panose="020B0604020202020204" pitchFamily="34" charset="0"/>
              </a:rPr>
              <a:t>y </a:t>
            </a:r>
            <a:r>
              <a:rPr lang="en-GB" sz="1200" b="0" i="0" kern="1200" dirty="0">
                <a:solidFill>
                  <a:schemeClr val="tx1"/>
                </a:solidFill>
                <a:effectLst/>
                <a:latin typeface="Arial" panose="020B0604020202020204" pitchFamily="34" charset="0"/>
                <a:ea typeface="+mn-ea"/>
                <a:cs typeface="Arial" panose="020B0604020202020204" pitchFamily="34" charset="0"/>
              </a:rPr>
              <a:t>Hasan Ibn </a:t>
            </a:r>
            <a:r>
              <a:rPr lang="en-GB" sz="1200" b="0" i="0" kern="1200" dirty="0" err="1">
                <a:solidFill>
                  <a:schemeClr val="tx1"/>
                </a:solidFill>
                <a:effectLst/>
                <a:latin typeface="Arial" panose="020B0604020202020204" pitchFamily="34" charset="0"/>
                <a:ea typeface="+mn-ea"/>
                <a:cs typeface="Arial" panose="020B0604020202020204" pitchFamily="34" charset="0"/>
              </a:rPr>
              <a:t>al-Haytham</a:t>
            </a:r>
            <a:r>
              <a:rPr lang="en-GB" sz="1200" b="0" i="0" kern="1200" dirty="0">
                <a:solidFill>
                  <a:schemeClr val="tx1"/>
                </a:solidFill>
                <a:effectLst/>
                <a:latin typeface="Arial" panose="020B0604020202020204" pitchFamily="34" charset="0"/>
                <a:ea typeface="+mn-ea"/>
                <a:cs typeface="Arial" panose="020B0604020202020204" pitchFamily="34" charset="0"/>
              </a:rPr>
              <a:t> [Click] in the Golden Age of Arabic Science. </a:t>
            </a:r>
            <a:r>
              <a:rPr lang="en-GB" sz="1200" kern="1200" dirty="0">
                <a:solidFill>
                  <a:schemeClr val="tx1"/>
                </a:solidFill>
                <a:effectLst/>
                <a:latin typeface="Arial" panose="020B0604020202020204" pitchFamily="34" charset="0"/>
                <a:ea typeface="+mn-ea"/>
                <a:cs typeface="Arial" panose="020B0604020202020204" pitchFamily="34" charset="0"/>
              </a:rPr>
              <a:t>What I want you to do is to construct a way of showing the scientific method. I’d like you to work in groups of two or three or four. And don’t worry about being neat or worry to much about what you think I’m expecting. There is no one correct answer. This is about being ‘exploratory’ in your thinking. </a:t>
            </a:r>
          </a:p>
          <a:p>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GB" sz="1200" kern="1200" dirty="0">
                <a:solidFill>
                  <a:schemeClr val="tx1"/>
                </a:solidFill>
                <a:effectLst/>
                <a:latin typeface="Arial" panose="020B0604020202020204" pitchFamily="34" charset="0"/>
                <a:ea typeface="+mn-ea"/>
                <a:cs typeface="Arial" panose="020B0604020202020204" pitchFamily="34" charset="0"/>
              </a:rPr>
              <a:t>[5 mins]</a:t>
            </a:r>
          </a:p>
          <a:p>
            <a:r>
              <a:rPr lang="en-GB" sz="1200" kern="1200" dirty="0">
                <a:solidFill>
                  <a:schemeClr val="tx1"/>
                </a:solidFill>
                <a:effectLst/>
                <a:latin typeface="Arial" panose="020B0604020202020204" pitchFamily="34" charset="0"/>
                <a:ea typeface="+mn-ea"/>
                <a:cs typeface="Arial" panose="020B0604020202020204" pitchFamily="34" charset="0"/>
              </a:rPr>
              <a:t> </a:t>
            </a:r>
          </a:p>
          <a:p>
            <a:r>
              <a:rPr lang="en-GB" sz="1200" kern="1200" dirty="0">
                <a:solidFill>
                  <a:schemeClr val="tx1"/>
                </a:solidFill>
                <a:effectLst/>
                <a:latin typeface="Arial" panose="020B0604020202020204" pitchFamily="34" charset="0"/>
                <a:ea typeface="+mn-ea"/>
                <a:cs typeface="Arial" panose="020B0604020202020204" pitchFamily="34" charset="0"/>
              </a:rPr>
              <a:t>OK. [General discussion on who has used arrows as a flow chart, or a timeline or a life cycle or numbered sequence or lettered sequence] There are different ways of showing this information but in all those different ways we’ve communicated a sequence, using arrows or numbers or letters or a list to show an order in a simple to understand fashion. We could have written about the scientific method in a paragraph along the lines of ‘The first thing a scientist does is to … and then a scientist would … ’. But a diagram is much better of relaying information quickly and clearly than long paragraphs of text. Communicating information in a clear and concise way is a key STEM skill. And of course, in your group discussions about how best to draw this diagram you have also been communicating with one another. And so when you ask students to produce diagrams get them to work in groups and make sure they know that, as well as doing science, they are developing a STEM skill; students will get more out of a diagram drawing activity if a) it is more exploratory </a:t>
            </a:r>
            <a:r>
              <a:rPr lang="en-US" sz="1200" kern="1200" dirty="0">
                <a:solidFill>
                  <a:schemeClr val="tx1"/>
                </a:solidFill>
                <a:effectLst/>
                <a:latin typeface="Arial" panose="020B0604020202020204" pitchFamily="34" charset="0"/>
                <a:ea typeface="+mn-ea"/>
                <a:cs typeface="Arial" panose="020B0604020202020204" pitchFamily="34" charset="0"/>
              </a:rPr>
              <a:t>(and students have think for themselves)</a:t>
            </a:r>
            <a:r>
              <a:rPr lang="en-GB" sz="1200" kern="1200" dirty="0">
                <a:solidFill>
                  <a:schemeClr val="tx1"/>
                </a:solidFill>
                <a:effectLst/>
                <a:latin typeface="Arial" panose="020B0604020202020204" pitchFamily="34" charset="0"/>
                <a:ea typeface="+mn-ea"/>
                <a:cs typeface="Arial" panose="020B0604020202020204" pitchFamily="34" charset="0"/>
              </a:rPr>
              <a:t> and b) they know that the activity is also about developing a key STEM skill - communication.</a:t>
            </a:r>
          </a:p>
          <a:p>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GB" sz="1200" kern="1200" dirty="0">
                <a:solidFill>
                  <a:schemeClr val="tx1"/>
                </a:solidFill>
                <a:effectLst/>
                <a:latin typeface="Arial" panose="020B0604020202020204" pitchFamily="34" charset="0"/>
                <a:ea typeface="+mn-ea"/>
                <a:cs typeface="Arial" panose="020B0604020202020204" pitchFamily="34" charset="0"/>
              </a:rPr>
              <a:t>So consider making more use of diagram-making activities such as the one we have just done, where you ask students to use certain labels, words or phrases and construct a diagram,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Or give students a diagram, without any labels, and ask them to label it to explain something. </a:t>
            </a:r>
          </a:p>
          <a:p>
            <a:r>
              <a:rPr lang="en-GB" sz="1200" kern="1200" dirty="0">
                <a:solidFill>
                  <a:schemeClr val="tx1"/>
                </a:solidFill>
                <a:effectLst/>
                <a:latin typeface="Arial" panose="020B0604020202020204" pitchFamily="34" charset="0"/>
                <a:ea typeface="+mn-ea"/>
                <a:cs typeface="Arial" panose="020B0604020202020204" pitchFamily="34" charset="0"/>
              </a:rPr>
              <a:t>Or get students to produce diagrams that communicate information given to them in a paragraph (for example, one from a text book). </a:t>
            </a:r>
          </a:p>
          <a:p>
            <a:r>
              <a:rPr lang="en-GB" sz="1200" kern="1200" dirty="0">
                <a:solidFill>
                  <a:schemeClr val="tx1"/>
                </a:solidFill>
                <a:effectLst/>
                <a:latin typeface="Arial" panose="020B0604020202020204" pitchFamily="34" charset="0"/>
                <a:ea typeface="+mn-ea"/>
                <a:cs typeface="Arial" panose="020B0604020202020204" pitchFamily="34" charset="0"/>
              </a:rPr>
              <a:t>Or ask them to think about a concept that they have just learnt about and explain it in a diagram using as few words as possible. You could even challenge them to show the information as it would appear in a set of IKEA furniture-building instructions, where there are no words. </a:t>
            </a:r>
          </a:p>
          <a:p>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When doing diagram-making activities in groups, all the students are using their ‘communication’ toolbox [Click] and in doing the activity, they are adding more ‘communication tools’ to this toolbox often learning from one another. [Click] And this type of activity, not only integrates the development of key communication skills, but often helps students to remember the information they are supposed to be learning.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49DD4D23-C98A-435E-AE88-9061F8349B02}" type="slidenum">
              <a:rPr lang="en-GB" smtClean="0"/>
              <a:pPr/>
              <a:t>14</a:t>
            </a:fld>
            <a:endParaRPr lang="en-GB"/>
          </a:p>
        </p:txBody>
      </p:sp>
    </p:spTree>
    <p:extLst>
      <p:ext uri="{BB962C8B-B14F-4D97-AF65-F5344CB8AC3E}">
        <p14:creationId xmlns:p14="http://schemas.microsoft.com/office/powerpoint/2010/main" val="1930743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Arial" panose="020B0604020202020204" pitchFamily="34" charset="0"/>
                <a:ea typeface="+mn-ea"/>
                <a:cs typeface="Arial" panose="020B0604020202020204" pitchFamily="34" charset="0"/>
              </a:rPr>
              <a:t>So that’s an activity on communication. And while on the subject of the scientific method, we can highlight to students all the other STEM skills as we meet them. </a:t>
            </a:r>
          </a:p>
          <a:p>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GB" sz="1200" kern="1200" dirty="0">
                <a:solidFill>
                  <a:schemeClr val="tx1"/>
                </a:solidFill>
                <a:effectLst/>
                <a:latin typeface="Arial" panose="020B0604020202020204" pitchFamily="34" charset="0"/>
                <a:ea typeface="+mn-ea"/>
                <a:cs typeface="Arial" panose="020B0604020202020204" pitchFamily="34" charset="0"/>
              </a:rPr>
              <a:t>This is just one version of a diagram to show the scientific method. It’s not necessarily the best one but in coming up with any diagram to show a process, we develop communication skills [Click], and use sequencing of numbers or a flow chart or a table which involves use of maths [Click for maths].</a:t>
            </a:r>
          </a:p>
          <a:p>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GB" sz="1200" kern="1200" dirty="0">
                <a:solidFill>
                  <a:schemeClr val="tx1"/>
                </a:solidFill>
                <a:effectLst/>
                <a:latin typeface="Arial" panose="020B0604020202020204" pitchFamily="34" charset="0"/>
                <a:ea typeface="+mn-ea"/>
                <a:cs typeface="Arial" panose="020B0604020202020204" pitchFamily="34" charset="0"/>
              </a:rPr>
              <a:t>In terms of the scientific method, my answer is this. [Click for filled-in chart]  However, as we shall see in a minute, not all science is done strictly according to these steps, and all that we really mean by the scientific method is a process in which we generate a hypothesis that can be tested. The whole process of the scientific method is about how scientists solve problems [Click for problem solving]. And equally as we meet other steps in the process, we can highlight for students other STEM skills that they are using and developing, such as application of knowledge, and innovation and invention [Click for hypothesis] when it comes to constructing hypotheses. And our investigations are about the generation [Click for Investigation] and analysis of data, and of course [Click for critical evaluation] some critical evaluation has to go on too. And the more you think about this the more places you could highlight STEM skills within the scientific method. So, we already teach STEM skills in science … </a:t>
            </a:r>
          </a:p>
        </p:txBody>
      </p:sp>
      <p:sp>
        <p:nvSpPr>
          <p:cNvPr id="4" name="Slide Number Placeholder 3"/>
          <p:cNvSpPr>
            <a:spLocks noGrp="1"/>
          </p:cNvSpPr>
          <p:nvPr>
            <p:ph type="sldNum" sz="quarter" idx="5"/>
          </p:nvPr>
        </p:nvSpPr>
        <p:spPr/>
        <p:txBody>
          <a:bodyPr/>
          <a:lstStyle/>
          <a:p>
            <a:fld id="{49DD4D23-C98A-435E-AE88-9061F8349B02}" type="slidenum">
              <a:rPr lang="en-GB" smtClean="0"/>
              <a:pPr/>
              <a:t>15</a:t>
            </a:fld>
            <a:endParaRPr lang="en-GB"/>
          </a:p>
        </p:txBody>
      </p:sp>
    </p:spTree>
    <p:extLst>
      <p:ext uri="{BB962C8B-B14F-4D97-AF65-F5344CB8AC3E}">
        <p14:creationId xmlns:p14="http://schemas.microsoft.com/office/powerpoint/2010/main" val="1819217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 but we need to point them out and highlight them for students, and we need to use agreed STEM skills language [Click]. And we should look for ways to allow students to explore [Click] and develop independent thinking skills rather than just telling them what to do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49DD4D23-C98A-435E-AE88-9061F8349B02}" type="slidenum">
              <a:rPr lang="en-GB" smtClean="0"/>
              <a:pPr/>
              <a:t>16</a:t>
            </a:fld>
            <a:endParaRPr lang="en-GB"/>
          </a:p>
        </p:txBody>
      </p:sp>
    </p:spTree>
    <p:extLst>
      <p:ext uri="{BB962C8B-B14F-4D97-AF65-F5344CB8AC3E}">
        <p14:creationId xmlns:p14="http://schemas.microsoft.com/office/powerpoint/2010/main" val="4199316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Let’s look at some ideas for teaching another skill – generation and analysis of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Many scientists use investigations [Click for reveal] much like the ones we use in school, where we change an independent variable and measure the changes in a dependent variable. If students are asked to design an investigation, they have a very narrow idea of how to design it to generate and analyse data – they often think that the ‘right’ answer has to involve physical variables that they can change, measure and control. Their ‘generate and analyse data’ toolbox is not very full. [Click for toolbox]</a:t>
            </a:r>
          </a:p>
        </p:txBody>
      </p:sp>
      <p:sp>
        <p:nvSpPr>
          <p:cNvPr id="4" name="Slide Number Placeholder 3"/>
          <p:cNvSpPr>
            <a:spLocks noGrp="1"/>
          </p:cNvSpPr>
          <p:nvPr>
            <p:ph type="sldNum" sz="quarter" idx="5"/>
          </p:nvPr>
        </p:nvSpPr>
        <p:spPr/>
        <p:txBody>
          <a:bodyPr/>
          <a:lstStyle/>
          <a:p>
            <a:fld id="{49DD4D23-C98A-435E-AE88-9061F8349B02}" type="slidenum">
              <a:rPr lang="en-GB" smtClean="0"/>
              <a:pPr/>
              <a:t>17</a:t>
            </a:fld>
            <a:endParaRPr lang="en-GB"/>
          </a:p>
        </p:txBody>
      </p:sp>
    </p:spTree>
    <p:extLst>
      <p:ext uri="{BB962C8B-B14F-4D97-AF65-F5344CB8AC3E}">
        <p14:creationId xmlns:p14="http://schemas.microsoft.com/office/powerpoint/2010/main" val="3910543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Arial" panose="020B0604020202020204" pitchFamily="34" charset="0"/>
                <a:ea typeface="+mn-ea"/>
                <a:cs typeface="Arial" panose="020B0604020202020204" pitchFamily="34" charset="0"/>
              </a:rPr>
              <a:t>For example, we might tell students that adding a metal to some copper sulfate solution will cause an increase in its temperature. [Click for image.] A scientific question from this observation might be ‘Do different metals cause different increases in the temperature’. A simple hypothesis then becomes ‘The temperature increase depends on the type of metal added’. We might predict ‘If I add some different metals to copper sulfate solution, then I will see different increases in temperature.’ Our independent variable is the one we change (the type of metal) and the dependent variable is the one that we measure (the temperature increase). We will then also control some variables (like the form of the metal, the starting temperature of the copper sulfate solution, the concentration of the copper sulfate solution, the mass of the metal etc. etc.).  And we do our investigation. [Click for animation.]</a:t>
            </a:r>
          </a:p>
          <a:p>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GB" sz="1200" kern="1200" dirty="0">
                <a:solidFill>
                  <a:schemeClr val="tx1"/>
                </a:solidFill>
                <a:effectLst/>
                <a:latin typeface="Arial" panose="020B0604020202020204" pitchFamily="34" charset="0"/>
                <a:ea typeface="+mn-ea"/>
                <a:cs typeface="Arial" panose="020B0604020202020204" pitchFamily="34" charset="0"/>
              </a:rPr>
              <a:t>This is all perfectly good science but we tend to hand-hold students all the way through the scientific method, essentially leading them to the answer we want them to give. In incorporating STEM skills, we should try to give less information to students and encourage them to work things out for themselves (often using group work followed by the teacher’s input). So, when doing investigations encourage students to design and plan work rather than just giving them instructions. </a:t>
            </a:r>
          </a:p>
          <a:p>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GB" sz="1200" kern="1200" dirty="0">
                <a:solidFill>
                  <a:schemeClr val="tx1"/>
                </a:solidFill>
                <a:effectLst/>
                <a:latin typeface="Arial" panose="020B0604020202020204" pitchFamily="34" charset="0"/>
                <a:ea typeface="+mn-ea"/>
                <a:cs typeface="Arial" panose="020B0604020202020204" pitchFamily="34" charset="0"/>
              </a:rPr>
              <a:t>And many students think that all scientific investigations are done in the same way, in which one variable is measured as another is changed. But if students are challenged to think a bit deeper, they will realise that this cannot possibly be true. In medicine, for example, you can’t do experiments on deadly human diseases using humans because it is unethical. </a:t>
            </a:r>
          </a:p>
          <a:p>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49DD4D23-C98A-435E-AE88-9061F8349B02}" type="slidenum">
              <a:rPr lang="en-GB" smtClean="0"/>
              <a:pPr/>
              <a:t>18</a:t>
            </a:fld>
            <a:endParaRPr lang="en-GB"/>
          </a:p>
        </p:txBody>
      </p:sp>
    </p:spTree>
    <p:extLst>
      <p:ext uri="{BB962C8B-B14F-4D97-AF65-F5344CB8AC3E}">
        <p14:creationId xmlns:p14="http://schemas.microsoft.com/office/powerpoint/2010/main" val="3177864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Arial" panose="020B0604020202020204" pitchFamily="34" charset="0"/>
                <a:ea typeface="+mn-ea"/>
                <a:cs typeface="Arial" panose="020B0604020202020204" pitchFamily="34" charset="0"/>
              </a:rPr>
              <a:t>In </a:t>
            </a:r>
            <a:r>
              <a:rPr lang="en-US" sz="1200" kern="1200">
                <a:solidFill>
                  <a:schemeClr val="tx1"/>
                </a:solidFill>
                <a:effectLst/>
                <a:latin typeface="Arial" panose="020B0604020202020204" pitchFamily="34" charset="0"/>
                <a:ea typeface="+mn-ea"/>
                <a:cs typeface="Arial" panose="020B0604020202020204" pitchFamily="34" charset="0"/>
              </a:rPr>
              <a:t>paleontology</a:t>
            </a:r>
            <a:r>
              <a:rPr lang="en-GB" sz="1200" kern="1200">
                <a:solidFill>
                  <a:schemeClr val="tx1"/>
                </a:solidFill>
                <a:effectLst/>
                <a:latin typeface="Arial" panose="020B0604020202020204" pitchFamily="34" charset="0"/>
                <a:ea typeface="+mn-ea"/>
                <a:cs typeface="Arial" panose="020B0604020202020204" pitchFamily="34" charset="0"/>
              </a:rPr>
              <a:t>, you can’t do experiments on the organisms because most of them have been extinct for a long time.  </a:t>
            </a:r>
          </a:p>
        </p:txBody>
      </p:sp>
      <p:sp>
        <p:nvSpPr>
          <p:cNvPr id="4" name="Slide Number Placeholder 3"/>
          <p:cNvSpPr>
            <a:spLocks noGrp="1"/>
          </p:cNvSpPr>
          <p:nvPr>
            <p:ph type="sldNum" sz="quarter" idx="5"/>
          </p:nvPr>
        </p:nvSpPr>
        <p:spPr/>
        <p:txBody>
          <a:bodyPr/>
          <a:lstStyle/>
          <a:p>
            <a:fld id="{49DD4D23-C98A-435E-AE88-9061F8349B02}" type="slidenum">
              <a:rPr lang="en-GB" smtClean="0"/>
              <a:pPr/>
              <a:t>19</a:t>
            </a:fld>
            <a:endParaRPr lang="en-GB"/>
          </a:p>
        </p:txBody>
      </p:sp>
    </p:spTree>
    <p:extLst>
      <p:ext uri="{BB962C8B-B14F-4D97-AF65-F5344CB8AC3E}">
        <p14:creationId xmlns:p14="http://schemas.microsoft.com/office/powerpoint/2010/main" val="3856771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wrote my first textbook in 1998</a:t>
            </a:r>
            <a:r>
              <a:rPr lang="en-US" dirty="0"/>
              <a:t> </a:t>
            </a:r>
            <a:r>
              <a:rPr lang="en-GB" dirty="0"/>
              <a:t>and have worked for most of the major UK publishers over the last 20 years, including Pearson, HarperCollins and Hodder. And here are some publications that I have worked on. </a:t>
            </a:r>
          </a:p>
          <a:p>
            <a:endParaRPr lang="en-GB" dirty="0"/>
          </a:p>
          <a:p>
            <a:r>
              <a:rPr lang="en-GB" dirty="0"/>
              <a:t>Apart from writing, I also act as series editor on many publications. One of my jobs as a series editor is to design how a course works. And that includes how the different subjects within science (biology, chemistry and physics) link together, the links between science and other subjects, and how to prepare students for their futures (both in terms of further study of science and their careers). And a lot of that last aspect involves skills development. And it’s skills development that I want to focus on today. </a:t>
            </a:r>
          </a:p>
          <a:p>
            <a:endParaRPr lang="en-GB" dirty="0"/>
          </a:p>
          <a:p>
            <a:r>
              <a:rPr lang="en-GB" dirty="0"/>
              <a:t>My subject is science, so the examples that I use will be drawn from science teaching, but if you teach other subjects (particularly maths or design and technology) a lot of what I’m going to say should be useful.  </a:t>
            </a:r>
          </a:p>
          <a:p>
            <a:r>
              <a:rPr lang="en-GB" dirty="0"/>
              <a:t> </a:t>
            </a:r>
          </a:p>
          <a:p>
            <a:endParaRPr lang="en-US"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2</a:t>
            </a:fld>
            <a:endParaRPr lang="en-GB" dirty="0"/>
          </a:p>
        </p:txBody>
      </p:sp>
    </p:spTree>
    <p:extLst>
      <p:ext uri="{BB962C8B-B14F-4D97-AF65-F5344CB8AC3E}">
        <p14:creationId xmlns:p14="http://schemas.microsoft.com/office/powerpoint/2010/main" val="234554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Arial" panose="020B0604020202020204" pitchFamily="34" charset="0"/>
                <a:ea typeface="+mn-ea"/>
                <a:cs typeface="Arial" panose="020B0604020202020204" pitchFamily="34" charset="0"/>
              </a:rPr>
              <a:t>In astronomy, you can’t remove a black hole to see how the lack of its gravitational pull now affects a galaxy. </a:t>
            </a:r>
          </a:p>
          <a:p>
            <a:r>
              <a:rPr lang="en-GB" sz="1200" kern="1200" dirty="0">
                <a:solidFill>
                  <a:schemeClr val="tx1"/>
                </a:solidFill>
                <a:effectLst/>
                <a:latin typeface="Arial" panose="020B0604020202020204" pitchFamily="34" charset="0"/>
                <a:ea typeface="+mn-ea"/>
                <a:cs typeface="Arial" panose="020B0604020202020204" pitchFamily="34" charset="0"/>
              </a:rPr>
              <a:t> </a:t>
            </a:r>
          </a:p>
          <a:p>
            <a:r>
              <a:rPr lang="en-GB" sz="1200" kern="1200" dirty="0">
                <a:solidFill>
                  <a:schemeClr val="tx1"/>
                </a:solidFill>
                <a:effectLst/>
                <a:latin typeface="Arial" panose="020B0604020202020204" pitchFamily="34" charset="0"/>
                <a:ea typeface="+mn-ea"/>
                <a:cs typeface="Arial" panose="020B0604020202020204" pitchFamily="34" charset="0"/>
              </a:rPr>
              <a:t>Scientists working in these fields need to use non-experimental forms of hypothesis testing. In a non-experimental hypothesis test, a scientist predicts observations or patterns that should be found if the hypothesis is correct but they have no control over the variables. The scientist then collects and analyses data, seeing whether the predicted patterns are actually present.</a:t>
            </a:r>
          </a:p>
          <a:p>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GB" sz="1200" kern="1200" dirty="0">
                <a:solidFill>
                  <a:schemeClr val="tx1"/>
                </a:solidFill>
                <a:effectLst/>
                <a:latin typeface="Arial" panose="020B0604020202020204" pitchFamily="34" charset="0"/>
                <a:ea typeface="+mn-ea"/>
                <a:cs typeface="Arial" panose="020B0604020202020204" pitchFamily="34" charset="0"/>
              </a:rPr>
              <a:t>[30 minutes to here]</a:t>
            </a:r>
          </a:p>
        </p:txBody>
      </p:sp>
      <p:sp>
        <p:nvSpPr>
          <p:cNvPr id="4" name="Slide Number Placeholder 3"/>
          <p:cNvSpPr>
            <a:spLocks noGrp="1"/>
          </p:cNvSpPr>
          <p:nvPr>
            <p:ph type="sldNum" sz="quarter" idx="5"/>
          </p:nvPr>
        </p:nvSpPr>
        <p:spPr/>
        <p:txBody>
          <a:bodyPr/>
          <a:lstStyle/>
          <a:p>
            <a:fld id="{49DD4D23-C98A-435E-AE88-9061F8349B02}" type="slidenum">
              <a:rPr lang="en-GB" smtClean="0"/>
              <a:pPr/>
              <a:t>20</a:t>
            </a:fld>
            <a:endParaRPr lang="en-GB"/>
          </a:p>
        </p:txBody>
      </p:sp>
    </p:spTree>
    <p:extLst>
      <p:ext uri="{BB962C8B-B14F-4D97-AF65-F5344CB8AC3E}">
        <p14:creationId xmlns:p14="http://schemas.microsoft.com/office/powerpoint/2010/main" val="632143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Arial" panose="020B0604020202020204" pitchFamily="34" charset="0"/>
                <a:ea typeface="+mn-ea"/>
                <a:cs typeface="Arial" panose="020B0604020202020204" pitchFamily="34" charset="0"/>
              </a:rPr>
              <a:t>And there’s another common tool that many scientists use in investigations, to generate and analyse data. And we’re going to have a look at this now. </a:t>
            </a:r>
          </a:p>
          <a:p>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GB" sz="1200" kern="1200" dirty="0">
                <a:solidFill>
                  <a:schemeClr val="tx1"/>
                </a:solidFill>
                <a:effectLst/>
                <a:latin typeface="Arial" panose="020B0604020202020204" pitchFamily="34" charset="0"/>
                <a:ea typeface="+mn-ea"/>
                <a:cs typeface="Arial" panose="020B0604020202020204" pitchFamily="34" charset="0"/>
              </a:rPr>
              <a:t>[Click for mystery tube] This is a mystery tube. I’ve got one here. It contains four strings, which move in and out of the tube when I pull them [demonstrate]. I’m handing around some mystery tubes now. I’d like you to work in groups of two or three and examine the mystery tube that you are given. You are going to try to work out what is in the mystery tube and how the strings are connected. But there are some rules: [Click for rules] </a:t>
            </a:r>
          </a:p>
          <a:p>
            <a:r>
              <a:rPr lang="en-GB" sz="1200" kern="1200" dirty="0">
                <a:solidFill>
                  <a:schemeClr val="tx1"/>
                </a:solidFill>
                <a:effectLst/>
                <a:latin typeface="Arial" panose="020B0604020202020204" pitchFamily="34" charset="0"/>
                <a:ea typeface="+mn-ea"/>
                <a:cs typeface="Arial" panose="020B0604020202020204" pitchFamily="34" charset="0"/>
              </a:rPr>
              <a:t>You may not open the tube.</a:t>
            </a:r>
          </a:p>
          <a:p>
            <a:r>
              <a:rPr lang="en-GB" sz="1200" kern="1200" dirty="0">
                <a:solidFill>
                  <a:schemeClr val="tx1"/>
                </a:solidFill>
                <a:effectLst/>
                <a:latin typeface="Arial" panose="020B0604020202020204" pitchFamily="34" charset="0"/>
                <a:ea typeface="+mn-ea"/>
                <a:cs typeface="Arial" panose="020B0604020202020204" pitchFamily="34" charset="0"/>
              </a:rPr>
              <a:t>You may not damage the tube in any way. </a:t>
            </a:r>
          </a:p>
          <a:p>
            <a:r>
              <a:rPr lang="en-GB" sz="1200" kern="1200" dirty="0">
                <a:solidFill>
                  <a:schemeClr val="tx1"/>
                </a:solidFill>
                <a:effectLst/>
                <a:latin typeface="Arial" panose="020B0604020202020204" pitchFamily="34" charset="0"/>
                <a:ea typeface="+mn-ea"/>
                <a:cs typeface="Arial" panose="020B0604020202020204" pitchFamily="34" charset="0"/>
              </a:rPr>
              <a:t> </a:t>
            </a:r>
          </a:p>
          <a:p>
            <a:r>
              <a:rPr lang="en-GB" sz="1200" kern="1200" dirty="0">
                <a:solidFill>
                  <a:schemeClr val="tx1"/>
                </a:solidFill>
                <a:effectLst/>
                <a:latin typeface="Arial" panose="020B0604020202020204" pitchFamily="34" charset="0"/>
                <a:ea typeface="+mn-ea"/>
                <a:cs typeface="Arial" panose="020B0604020202020204" pitchFamily="34" charset="0"/>
              </a:rPr>
              <a:t>I will also say that not all of the mystery tubes are the same. </a:t>
            </a:r>
          </a:p>
          <a:p>
            <a:r>
              <a:rPr lang="en-GB" sz="1200" kern="1200" dirty="0">
                <a:solidFill>
                  <a:schemeClr val="tx1"/>
                </a:solidFill>
                <a:effectLst/>
                <a:latin typeface="Arial" panose="020B0604020202020204" pitchFamily="34" charset="0"/>
                <a:ea typeface="+mn-ea"/>
                <a:cs typeface="Arial" panose="020B0604020202020204" pitchFamily="34" charset="0"/>
              </a:rPr>
              <a:t> </a:t>
            </a:r>
          </a:p>
          <a:p>
            <a:r>
              <a:rPr lang="en-GB" sz="1200" kern="1200" dirty="0">
                <a:solidFill>
                  <a:schemeClr val="tx1"/>
                </a:solidFill>
                <a:effectLst/>
                <a:latin typeface="Arial" panose="020B0604020202020204" pitchFamily="34" charset="0"/>
                <a:ea typeface="+mn-ea"/>
                <a:cs typeface="Arial" panose="020B0604020202020204" pitchFamily="34" charset="0"/>
              </a:rPr>
              <a:t>I’m going to give you a few minutes to come up with some ideas. </a:t>
            </a:r>
          </a:p>
          <a:p>
            <a:r>
              <a:rPr lang="en-GB" sz="1200" kern="1200" dirty="0">
                <a:solidFill>
                  <a:schemeClr val="tx1"/>
                </a:solidFill>
                <a:effectLst/>
                <a:latin typeface="Arial" panose="020B0604020202020204" pitchFamily="34" charset="0"/>
                <a:ea typeface="+mn-ea"/>
                <a:cs typeface="Arial" panose="020B0604020202020204" pitchFamily="34" charset="0"/>
              </a:rPr>
              <a:t> </a:t>
            </a:r>
          </a:p>
          <a:p>
            <a:r>
              <a:rPr lang="en-GB" sz="1200" kern="1200" dirty="0">
                <a:solidFill>
                  <a:schemeClr val="tx1"/>
                </a:solidFill>
                <a:effectLst/>
                <a:latin typeface="Arial" panose="020B0604020202020204" pitchFamily="34" charset="0"/>
                <a:ea typeface="+mn-ea"/>
                <a:cs typeface="Arial" panose="020B0604020202020204" pitchFamily="34" charset="0"/>
              </a:rPr>
              <a:t>OK, times up. Let’s hear some of your hypotheses. [Call out for some ideas.]</a:t>
            </a:r>
          </a:p>
          <a:p>
            <a:r>
              <a:rPr lang="en-GB" sz="1200" kern="1200" dirty="0">
                <a:solidFill>
                  <a:schemeClr val="tx1"/>
                </a:solidFill>
                <a:effectLst/>
                <a:latin typeface="Arial" panose="020B0604020202020204" pitchFamily="34" charset="0"/>
                <a:ea typeface="+mn-ea"/>
                <a:cs typeface="Arial" panose="020B0604020202020204" pitchFamily="34" charset="0"/>
              </a:rPr>
              <a:t>Great. There are some excellent hypotheses out there. What can we do now to check if our hypotheses are correct?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[Feedback] Yes, we can make a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[40 minutes to here]</a:t>
            </a:r>
          </a:p>
        </p:txBody>
      </p:sp>
      <p:sp>
        <p:nvSpPr>
          <p:cNvPr id="4" name="Slide Number Placeholder 3"/>
          <p:cNvSpPr>
            <a:spLocks noGrp="1"/>
          </p:cNvSpPr>
          <p:nvPr>
            <p:ph type="sldNum" sz="quarter" idx="5"/>
          </p:nvPr>
        </p:nvSpPr>
        <p:spPr/>
        <p:txBody>
          <a:bodyPr/>
          <a:lstStyle/>
          <a:p>
            <a:fld id="{49DD4D23-C98A-435E-AE88-9061F8349B02}" type="slidenum">
              <a:rPr lang="en-GB" smtClean="0"/>
              <a:pPr/>
              <a:t>21</a:t>
            </a:fld>
            <a:endParaRPr lang="en-GB"/>
          </a:p>
        </p:txBody>
      </p:sp>
    </p:spTree>
    <p:extLst>
      <p:ext uri="{BB962C8B-B14F-4D97-AF65-F5344CB8AC3E}">
        <p14:creationId xmlns:p14="http://schemas.microsoft.com/office/powerpoint/2010/main" val="2933591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And I happen to have some equipment for you to use in these bags. So, I’m going to give you a few minutes to make a model to behave in the same way that your mystery tube does. You won’t need all the equipment in each bag. And your model won’t look exactly like the mystery tube (for example, there are no end caps and there is no real need to use the coloured beads … they are just there on the mystery tubes to stop the strings disappearing through the holes).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[5 - 10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GB" sz="1200" kern="1200" dirty="0">
                <a:solidFill>
                  <a:schemeClr val="tx1"/>
                </a:solidFill>
                <a:effectLst/>
                <a:latin typeface="Arial" panose="020B0604020202020204" pitchFamily="34" charset="0"/>
                <a:ea typeface="+mn-ea"/>
                <a:cs typeface="Arial" panose="020B0604020202020204" pitchFamily="34" charset="0"/>
              </a:rPr>
              <a:t>I think that some of you have now got models that match the behaviour of the mystery tubes. While building the models, we’ve used a process of trial and error where we have constructed a model and then made predictions and then tested those predictions. When the predictions didn’t match the behaviour of the mystery tube then we went back and altered the model. In doing this we’ve generated and analysed data, we’ve also made observations which we have used to innovate and invent new versions of our model. </a:t>
            </a:r>
          </a:p>
          <a:p>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GB" sz="1200" kern="1200" dirty="0">
                <a:solidFill>
                  <a:schemeClr val="tx1"/>
                </a:solidFill>
                <a:effectLst/>
                <a:latin typeface="Arial" panose="020B0604020202020204" pitchFamily="34" charset="0"/>
                <a:ea typeface="+mn-ea"/>
                <a:cs typeface="Arial" panose="020B0604020202020204" pitchFamily="34" charset="0"/>
              </a:rPr>
              <a:t>So, when faced with doing non-experimental forms of hypothesis testing, scientists often use models so that they </a:t>
            </a:r>
            <a:r>
              <a:rPr lang="en-GB" sz="1200" i="1" kern="1200" dirty="0">
                <a:solidFill>
                  <a:schemeClr val="tx1"/>
                </a:solidFill>
                <a:effectLst/>
                <a:latin typeface="Arial" panose="020B0604020202020204" pitchFamily="34" charset="0"/>
                <a:ea typeface="+mn-ea"/>
                <a:cs typeface="Arial" panose="020B0604020202020204" pitchFamily="34" charset="0"/>
              </a:rPr>
              <a:t>can</a:t>
            </a:r>
            <a:r>
              <a:rPr lang="en-GB" sz="1200" i="0" kern="1200" dirty="0">
                <a:solidFill>
                  <a:schemeClr val="tx1"/>
                </a:solidFill>
                <a:effectLst/>
                <a:latin typeface="Arial" panose="020B0604020202020204" pitchFamily="34" charset="0"/>
                <a:ea typeface="+mn-ea"/>
                <a:cs typeface="Arial" panose="020B0604020202020204" pitchFamily="34" charset="0"/>
              </a:rPr>
              <a:t> make changes to variables and they can do experiments in situations where this is not possible. </a:t>
            </a:r>
          </a:p>
          <a:p>
            <a:endParaRPr lang="en-GB" sz="1200" i="0" kern="1200" dirty="0">
              <a:solidFill>
                <a:schemeClr val="tx1"/>
              </a:solidFill>
              <a:effectLst/>
              <a:latin typeface="Arial" panose="020B0604020202020204" pitchFamily="34" charset="0"/>
              <a:ea typeface="+mn-ea"/>
              <a:cs typeface="Arial" panose="020B0604020202020204" pitchFamily="34" charset="0"/>
            </a:endParaRPr>
          </a:p>
          <a:p>
            <a:r>
              <a:rPr lang="en-GB" sz="1200" i="0" kern="1200" dirty="0">
                <a:solidFill>
                  <a:schemeClr val="tx1"/>
                </a:solidFill>
                <a:effectLst/>
                <a:latin typeface="Arial" panose="020B0604020202020204" pitchFamily="34" charset="0"/>
                <a:ea typeface="+mn-ea"/>
                <a:cs typeface="Arial" panose="020B0604020202020204" pitchFamily="34" charset="0"/>
              </a:rPr>
              <a:t>And you already teach using models like this. But do your students understand that they are using a model and why they are using it? This comes back to my point about making students aware of the STEM skills. Using models to generate data is another tool in our generation and analysis of data toolbox that sits alongside doing traditional physical experiments to generate data. </a:t>
            </a:r>
            <a:endParaRPr lang="en-GB" sz="1200" kern="1200" dirty="0">
              <a:solidFill>
                <a:schemeClr val="tx1"/>
              </a:solidFill>
              <a:effectLst/>
              <a:latin typeface="Arial" panose="020B0604020202020204" pitchFamily="34" charset="0"/>
              <a:ea typeface="+mn-ea"/>
              <a:cs typeface="Arial" panose="020B0604020202020204" pitchFamily="34" charset="0"/>
            </a:endParaRPr>
          </a:p>
          <a:p>
            <a:endParaRPr lang="en-GB"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49DD4D23-C98A-435E-AE88-9061F8349B02}" type="slidenum">
              <a:rPr lang="en-GB" smtClean="0"/>
              <a:pPr/>
              <a:t>22</a:t>
            </a:fld>
            <a:endParaRPr lang="en-GB"/>
          </a:p>
        </p:txBody>
      </p:sp>
    </p:spTree>
    <p:extLst>
      <p:ext uri="{BB962C8B-B14F-4D97-AF65-F5344CB8AC3E}">
        <p14:creationId xmlns:p14="http://schemas.microsoft.com/office/powerpoint/2010/main" val="1752949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Here's an example of a model that you teach - the particle model. And this model has been built up in the same way that you’ve built up your models of the mystery tube; making a model that behaves in the same way as our observations and which can be used to make predictions. The particle model of matter was constructed by scientists a long time before it ever became possible to investigate or see atoms and molecules. The model fitted all the evidence that earlier scientists had, and having worked it out they then used it to make predictions.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Einstein’s mathematical model of gravity fits all the observations and has been used to make predictions, such as gravitational waves. However, we still don’t know what gravity is … we still can’t look inside the ‘gravity mystery tube’. We just have to use our model. </a:t>
            </a:r>
          </a:p>
          <a:p>
            <a:endParaRPr lang="en-GB"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49DD4D23-C98A-435E-AE88-9061F8349B02}" type="slidenum">
              <a:rPr lang="en-GB" smtClean="0"/>
              <a:pPr/>
              <a:t>23</a:t>
            </a:fld>
            <a:endParaRPr lang="en-GB"/>
          </a:p>
        </p:txBody>
      </p:sp>
    </p:spTree>
    <p:extLst>
      <p:ext uri="{BB962C8B-B14F-4D97-AF65-F5344CB8AC3E}">
        <p14:creationId xmlns:p14="http://schemas.microsoft.com/office/powerpoint/2010/main" val="616648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Ecologists create food chains and food webs as models, which they use to make predictions and then they look for predicted patterns in a habitat when an event occurs … they don’t go out and kill all of a certain type of bird to see what happens. They still can’t change the independent variable … they have to wait for it to change.</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 </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In your photocopy packs, there’s a copy of this sheet [Click] which we aren’t going to do now but it gives you an example of building a food web model. </a:t>
            </a:r>
          </a:p>
          <a:p>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We use a lot of models in our teaching of science anyway; we just need to highlight some of the STEM skills that are being developed as we use and develop them.</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 </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And models are used in the technology that we use everyday, for forecasting the weather for example. </a:t>
            </a: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endParaRPr lang="en-GB" sz="1200" kern="1200" dirty="0">
              <a:solidFill>
                <a:schemeClr val="tx1"/>
              </a:solidFill>
              <a:effectLst/>
              <a:latin typeface="Arial" panose="020B0604020202020204" pitchFamily="34" charset="0"/>
              <a:ea typeface="+mn-ea"/>
              <a:cs typeface="Arial" panose="020B0604020202020204" pitchFamily="34" charset="0"/>
            </a:endParaRPr>
          </a:p>
          <a:p>
            <a:endParaRPr lang="en-GB" sz="1200" kern="1200" dirty="0">
              <a:solidFill>
                <a:schemeClr val="tx1"/>
              </a:solidFill>
              <a:effectLst/>
              <a:latin typeface="Arial" panose="020B0604020202020204" pitchFamily="34" charset="0"/>
              <a:ea typeface="+mn-ea"/>
              <a:cs typeface="Arial" panose="020B0604020202020204" pitchFamily="34" charset="0"/>
            </a:endParaRPr>
          </a:p>
          <a:p>
            <a:endParaRPr lang="en-GB" sz="1200" kern="1200" dirty="0">
              <a:solidFill>
                <a:schemeClr val="tx1"/>
              </a:solidFill>
              <a:effectLst/>
              <a:latin typeface="Arial" panose="020B0604020202020204" pitchFamily="34" charset="0"/>
              <a:ea typeface="+mn-ea"/>
              <a:cs typeface="Arial" panose="020B0604020202020204" pitchFamily="34" charset="0"/>
            </a:endParaRPr>
          </a:p>
          <a:p>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endParaRPr lang="en-GB" sz="1200" kern="1200" dirty="0">
              <a:solidFill>
                <a:schemeClr val="tx1"/>
              </a:solidFill>
              <a:effectLst/>
              <a:latin typeface="Arial" panose="020B0604020202020204" pitchFamily="34" charset="0"/>
              <a:ea typeface="+mn-ea"/>
              <a:cs typeface="Arial" panose="020B0604020202020204" pitchFamily="34" charset="0"/>
            </a:endParaRPr>
          </a:p>
          <a:p>
            <a:endParaRPr lang="en-GB"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49DD4D23-C98A-435E-AE88-9061F8349B02}" type="slidenum">
              <a:rPr lang="en-GB" smtClean="0"/>
              <a:pPr/>
              <a:t>24</a:t>
            </a:fld>
            <a:endParaRPr lang="en-GB"/>
          </a:p>
        </p:txBody>
      </p:sp>
    </p:spTree>
    <p:extLst>
      <p:ext uri="{BB962C8B-B14F-4D97-AF65-F5344CB8AC3E}">
        <p14:creationId xmlns:p14="http://schemas.microsoft.com/office/powerpoint/2010/main" val="23996795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Let's look at another skill; problem-solving.</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I’ve talked a lot about how new scientific theories are developed, and the STEM skills that that involves. But also think about putting in some STEM skill development when getting students to learn scientific ‘facts’ (‘scientific knowledge’). Thinking back to what I was saying about trying to do activities that are more active and exploratory, here’s one idea which looks at developing problem-solving skills. </a:t>
            </a:r>
            <a:endParaRPr lang="en-GB" sz="1200" kern="1200" dirty="0">
              <a:solidFill>
                <a:schemeClr val="tx1"/>
              </a:solidFill>
              <a:effectLst/>
              <a:latin typeface="Arial" panose="020B0604020202020204" pitchFamily="34" charset="0"/>
              <a:ea typeface="+mn-ea"/>
              <a:cs typeface="Arial" panose="020B0604020202020204" pitchFamily="34" charset="0"/>
            </a:endParaRPr>
          </a:p>
          <a:p>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GB" sz="1200" kern="1200" dirty="0">
                <a:solidFill>
                  <a:schemeClr val="tx1"/>
                </a:solidFill>
                <a:effectLst/>
                <a:latin typeface="Arial" panose="020B0604020202020204" pitchFamily="34" charset="0"/>
                <a:ea typeface="+mn-ea"/>
                <a:cs typeface="Arial" panose="020B0604020202020204" pitchFamily="34" charset="0"/>
              </a:rPr>
              <a:t>In your photocopy packs, you should have something that looks like this: Organs of the alimentary canal. And I’d like you to have a go at doing that activity now. Feel free to work in small groups as you were doing. You’ll see that you don't actually need to know anything about the alimentary canal in order to complete this activity. All the instructions are on the sheet; it's a puzzle but I predict that many of you will not solve it. </a:t>
            </a:r>
          </a:p>
          <a:p>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GB" sz="1200" kern="1200" dirty="0">
                <a:solidFill>
                  <a:schemeClr val="tx1"/>
                </a:solidFill>
                <a:effectLst/>
                <a:latin typeface="Arial" panose="020B0604020202020204" pitchFamily="34" charset="0"/>
                <a:ea typeface="+mn-ea"/>
                <a:cs typeface="Arial" panose="020B0604020202020204" pitchFamily="34" charset="0"/>
              </a:rPr>
              <a:t>[Pause for completion of activity]</a:t>
            </a:r>
          </a:p>
          <a:p>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GB" sz="1200" kern="1200" dirty="0">
                <a:solidFill>
                  <a:schemeClr val="tx1"/>
                </a:solidFill>
                <a:effectLst/>
                <a:latin typeface="Arial" panose="020B0604020202020204" pitchFamily="34" charset="0"/>
                <a:ea typeface="+mn-ea"/>
                <a:cs typeface="Arial" panose="020B0604020202020204" pitchFamily="34" charset="0"/>
              </a:rPr>
              <a:t>So, in doing this problem-solving activity students are learning the order of organs in the gut … but in a way that is developing a STEM skill (which you can also point out to them) - how to put information in a logical order to solve problems. For some students it will help them to develop that tool if they can cut out the cards.</a:t>
            </a:r>
          </a:p>
          <a:p>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GB" sz="1200" kern="1200" dirty="0">
                <a:solidFill>
                  <a:schemeClr val="tx1"/>
                </a:solidFill>
                <a:effectLst/>
                <a:latin typeface="Arial" panose="020B0604020202020204" pitchFamily="34" charset="0"/>
                <a:ea typeface="+mn-ea"/>
                <a:cs typeface="Arial" panose="020B0604020202020204" pitchFamily="34" charset="0"/>
              </a:rPr>
              <a:t>This example is designed to be used by students who don't know about the subject matter it contains; it's designed to teach them something in a more exploratory way. But these types of problem-solving puzzles can be used after students have learnt about something as well. And in your photocopied packs there are three examples of this for you to try. Each one generates a slightly different way of displaying some information and towards the end of your pack are the answers and a few words about the rationale behind using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endParaRPr lang="en-GB" sz="1200" kern="1200" dirty="0">
              <a:solidFill>
                <a:schemeClr val="tx1"/>
              </a:solidFill>
              <a:effectLst/>
              <a:latin typeface="Arial" panose="020B0604020202020204" pitchFamily="34" charset="0"/>
              <a:ea typeface="+mn-ea"/>
              <a:cs typeface="Arial" panose="020B0604020202020204" pitchFamily="34" charset="0"/>
            </a:endParaRPr>
          </a:p>
          <a:p>
            <a:endParaRPr lang="en-GB"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49DD4D23-C98A-435E-AE88-9061F8349B02}" type="slidenum">
              <a:rPr lang="en-GB" smtClean="0"/>
              <a:pPr/>
              <a:t>25</a:t>
            </a:fld>
            <a:endParaRPr lang="en-GB"/>
          </a:p>
        </p:txBody>
      </p:sp>
    </p:spTree>
    <p:extLst>
      <p:ext uri="{BB962C8B-B14F-4D97-AF65-F5344CB8AC3E}">
        <p14:creationId xmlns:p14="http://schemas.microsoft.com/office/powerpoint/2010/main" val="32439734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we’ve had a look at STEM skills, and some activity ideas that can be used to develop those skills when teaching science. There are plenty of activity ideas that you can use to introduce other STEM skills into your science teaching, but I would urge you to choose activities that deliver both the science and the skills. At the end of your handouts I have listed some useful websites for this.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we haven’t done yet is to look at this last of my three ways of integrating STEM skills easily into your science teaching [Click]. Where you can, I would urge you to </a:t>
            </a:r>
            <a:r>
              <a:rPr lang="en-US" dirty="0">
                <a:solidFill>
                  <a:schemeClr val="tx1"/>
                </a:solidFill>
              </a:rPr>
              <a:t>use examples and contexts with clear links to uses of STEM skills, both in everyday life and in terms of careers. This will allow students to start to understand </a:t>
            </a:r>
            <a:r>
              <a:rPr lang="en-US" i="1" dirty="0">
                <a:solidFill>
                  <a:schemeClr val="tx1"/>
                </a:solidFill>
              </a:rPr>
              <a:t>why</a:t>
            </a:r>
            <a:r>
              <a:rPr lang="en-US" dirty="0">
                <a:solidFill>
                  <a:schemeClr val="tx1"/>
                </a:solidFill>
              </a:rPr>
              <a:t> they are developing STEM skills and why they are so important. So, if you’re writing questions or making worksheets or designing a presentation for use by students, put in some examples that link to STEM skills (such as using the context of a STEM-oriented job).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Students need to see that developing these STEM skills may allow them to have opportunities that those without these skills may not get.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You may be using text books in your teaching, and it’s worthwhile highlighting links to STEM skills in those books, including the jobs people are doing. So, I’m just going to give you some examples from one of my courses, which some of you may be familiar with: Exploring Science.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GB" sz="1200" u="sng" kern="1200" dirty="0">
                <a:solidFill>
                  <a:schemeClr val="tx1"/>
                </a:solidFill>
                <a:effectLst/>
                <a:latin typeface="Arial" panose="020B0604020202020204" pitchFamily="34" charset="0"/>
                <a:ea typeface="+mn-ea"/>
                <a:cs typeface="Arial" panose="020B0604020202020204" pitchFamily="34" charset="0"/>
                <a:hlinkClick r:id="rId3"/>
              </a:rPr>
              <a:t>https://undsci.berkeley.edu/</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GB" sz="1200" u="sng" kern="1200" dirty="0">
                <a:solidFill>
                  <a:schemeClr val="tx1"/>
                </a:solidFill>
                <a:effectLst/>
                <a:latin typeface="Arial" panose="020B0604020202020204" pitchFamily="34" charset="0"/>
                <a:ea typeface="+mn-ea"/>
                <a:cs typeface="Arial" panose="020B0604020202020204" pitchFamily="34" charset="0"/>
                <a:hlinkClick r:id="rId4"/>
              </a:rPr>
              <a:t>https://www.stem.org.uk/</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GB" sz="1200" u="sng" kern="1200" dirty="0">
                <a:solidFill>
                  <a:schemeClr val="tx1"/>
                </a:solidFill>
                <a:effectLst/>
                <a:latin typeface="Arial" panose="020B0604020202020204" pitchFamily="34" charset="0"/>
                <a:ea typeface="+mn-ea"/>
                <a:cs typeface="Arial" panose="020B0604020202020204" pitchFamily="34" charset="0"/>
                <a:hlinkClick r:id="rId5"/>
              </a:rPr>
              <a:t>https://practicalaction.org/schools</a:t>
            </a: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26</a:t>
            </a:fld>
            <a:endParaRPr lang="en-GB"/>
          </a:p>
        </p:txBody>
      </p:sp>
    </p:spTree>
    <p:extLst>
      <p:ext uri="{BB962C8B-B14F-4D97-AF65-F5344CB8AC3E}">
        <p14:creationId xmlns:p14="http://schemas.microsoft.com/office/powerpoint/2010/main" val="5711800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Exploring Science is designed for Years 7, 8 and 9 (so lower secondary). While its structure is based on quite a traditional double page spread format, it is full of photos and links between the science that students are learning, and the application of STEM skills in terms of activities, everyday life and careers,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27</a:t>
            </a:fld>
            <a:endParaRPr lang="en-GB"/>
          </a:p>
        </p:txBody>
      </p:sp>
    </p:spTree>
    <p:extLst>
      <p:ext uri="{BB962C8B-B14F-4D97-AF65-F5344CB8AC3E}">
        <p14:creationId xmlns:p14="http://schemas.microsoft.com/office/powerpoint/2010/main" val="35955987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here are some other examples from the books: we have a paramedic, a bit about archaeology, a water scientist, the development of games and even how some people have used scientific ideas to create art. </a:t>
            </a: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28</a:t>
            </a:fld>
            <a:endParaRPr lang="en-GB"/>
          </a:p>
        </p:txBody>
      </p:sp>
    </p:spTree>
    <p:extLst>
      <p:ext uri="{BB962C8B-B14F-4D97-AF65-F5344CB8AC3E}">
        <p14:creationId xmlns:p14="http://schemas.microsoft.com/office/powerpoint/2010/main" val="6720989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Various pages in the books are devoted to exploring the links between science and other subjects, so technology on this page on the left and art on this page on the right. </a:t>
            </a:r>
            <a:endParaRPr lang="en-US"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29</a:t>
            </a:fld>
            <a:endParaRPr lang="en-GB"/>
          </a:p>
        </p:txBody>
      </p:sp>
    </p:spTree>
    <p:extLst>
      <p:ext uri="{BB962C8B-B14F-4D97-AF65-F5344CB8AC3E}">
        <p14:creationId xmlns:p14="http://schemas.microsoft.com/office/powerpoint/2010/main" val="3780638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For a moment or two, let’s ignore </a:t>
            </a:r>
            <a:r>
              <a:rPr lang="en-GB" sz="1200" i="1" kern="1200" dirty="0">
                <a:solidFill>
                  <a:schemeClr val="tx1"/>
                </a:solidFill>
                <a:effectLst/>
                <a:latin typeface="Arial" panose="020B0604020202020204" pitchFamily="34" charset="0"/>
                <a:ea typeface="+mn-ea"/>
                <a:cs typeface="Arial" panose="020B0604020202020204" pitchFamily="34" charset="0"/>
              </a:rPr>
              <a:t>what</a:t>
            </a:r>
            <a:r>
              <a:rPr lang="en-GB" sz="1200" kern="1200" dirty="0">
                <a:solidFill>
                  <a:schemeClr val="tx1"/>
                </a:solidFill>
                <a:effectLst/>
                <a:latin typeface="Arial" panose="020B0604020202020204" pitchFamily="34" charset="0"/>
                <a:ea typeface="+mn-ea"/>
                <a:cs typeface="Arial" panose="020B0604020202020204" pitchFamily="34" charset="0"/>
              </a:rPr>
              <a:t> we teach and think about </a:t>
            </a:r>
            <a:r>
              <a:rPr lang="en-GB" sz="1200" i="1" kern="1200" dirty="0">
                <a:solidFill>
                  <a:schemeClr val="tx1"/>
                </a:solidFill>
                <a:effectLst/>
                <a:latin typeface="Arial" panose="020B0604020202020204" pitchFamily="34" charset="0"/>
                <a:ea typeface="+mn-ea"/>
                <a:cs typeface="Arial" panose="020B0604020202020204" pitchFamily="34" charset="0"/>
              </a:rPr>
              <a:t>why</a:t>
            </a:r>
            <a:r>
              <a:rPr lang="en-GB" sz="1200" kern="1200" dirty="0">
                <a:solidFill>
                  <a:schemeClr val="tx1"/>
                </a:solidFill>
                <a:effectLst/>
                <a:latin typeface="Arial" panose="020B0604020202020204" pitchFamily="34" charset="0"/>
                <a:ea typeface="+mn-ea"/>
                <a:cs typeface="Arial" panose="020B0604020202020204" pitchFamily="34" charset="0"/>
              </a:rPr>
              <a:t> we teach. We teach in order to give students the best opportunities for their futures. We need to give students the skills that they are going to need to succeed in the world of the near future, and that includes the jobs that they go on to do. And it is skills (rather than factual knowledge) that are becoming increasingly important in the jobs market.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This is what </a:t>
            </a:r>
            <a:r>
              <a:rPr lang="en-GB" sz="1200" kern="1200" dirty="0" err="1">
                <a:solidFill>
                  <a:schemeClr val="tx1"/>
                </a:solidFill>
                <a:effectLst/>
                <a:latin typeface="Arial" panose="020B0604020202020204" pitchFamily="34" charset="0"/>
                <a:ea typeface="+mn-ea"/>
                <a:cs typeface="Arial" panose="020B0604020202020204" pitchFamily="34" charset="0"/>
              </a:rPr>
              <a:t>Ginni</a:t>
            </a:r>
            <a:r>
              <a:rPr lang="en-GB" sz="1200" kern="1200" dirty="0">
                <a:solidFill>
                  <a:schemeClr val="tx1"/>
                </a:solidFill>
                <a:effectLst/>
                <a:latin typeface="Arial" panose="020B0604020202020204" pitchFamily="34" charset="0"/>
                <a:ea typeface="+mn-ea"/>
                <a:cs typeface="Arial" panose="020B0604020202020204" pitchFamily="34" charset="0"/>
              </a:rPr>
              <a:t> Rometty, the chief of IBM said at the beginning of this year. [Click] [Read]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And the skills that companies are looking for today are changing incredibly quickly, as technology changes. To think about the speed of that change, it’s worthwhile noting that the iPhone was introduced 12 years ago. Since that time, smartphones have completely changed the way we live and work. And as teachers we need to try to predict what the future will hold, so that we can train our students effectively for their futures.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49DD4D23-C98A-435E-AE88-9061F8349B02}" type="slidenum">
              <a:rPr lang="en-GB" smtClean="0"/>
              <a:pPr/>
              <a:t>3</a:t>
            </a:fld>
            <a:endParaRPr lang="en-GB"/>
          </a:p>
        </p:txBody>
      </p:sp>
    </p:spTree>
    <p:extLst>
      <p:ext uri="{BB962C8B-B14F-4D97-AF65-F5344CB8AC3E}">
        <p14:creationId xmlns:p14="http://schemas.microsoft.com/office/powerpoint/2010/main" val="13175316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also pages that help to develop specific STEM skills. This one is obviously all about the use of maths.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30</a:t>
            </a:fld>
            <a:endParaRPr lang="en-GB"/>
          </a:p>
        </p:txBody>
      </p:sp>
    </p:spTree>
    <p:extLst>
      <p:ext uri="{BB962C8B-B14F-4D97-AF65-F5344CB8AC3E}">
        <p14:creationId xmlns:p14="http://schemas.microsoft.com/office/powerpoint/2010/main" val="25635585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then there are pages that explore how STEM skills are applied in certain jobs. This one is about the work of food technologists …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31</a:t>
            </a:fld>
            <a:endParaRPr lang="en-GB"/>
          </a:p>
        </p:txBody>
      </p:sp>
    </p:spTree>
    <p:extLst>
      <p:ext uri="{BB962C8B-B14F-4D97-AF65-F5344CB8AC3E}">
        <p14:creationId xmlns:p14="http://schemas.microsoft.com/office/powerpoint/2010/main" val="8665894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and this one is a career that doesn’t yet exist but goes back to our discussion at the start of the presentation – the work of a weather control engineer.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32</a:t>
            </a:fld>
            <a:endParaRPr lang="en-GB"/>
          </a:p>
        </p:txBody>
      </p:sp>
    </p:spTree>
    <p:extLst>
      <p:ext uri="{BB962C8B-B14F-4D97-AF65-F5344CB8AC3E}">
        <p14:creationId xmlns:p14="http://schemas.microsoft.com/office/powerpoint/2010/main" val="21197534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That brings me to the end of what I wanted to share with you. In summary, I hope that I have given you some things to think about in terms of what STEM skills are, their importance and how they can be integrated reasonably easily into your existing teaching of science.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For me, there are three key things that need to be done in order to incorporate the teaching of STEM skills effectively into the teaching of science. [Click]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And in doing this students should be able to develop the seven [Click] core skills that will enable them to flourish in an increasingly technological society. </a:t>
            </a:r>
            <a:endParaRPr lang="en-US"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33</a:t>
            </a:fld>
            <a:endParaRPr lang="en-GB"/>
          </a:p>
        </p:txBody>
      </p:sp>
    </p:spTree>
    <p:extLst>
      <p:ext uri="{BB962C8B-B14F-4D97-AF65-F5344CB8AC3E}">
        <p14:creationId xmlns:p14="http://schemas.microsoft.com/office/powerpoint/2010/main" val="11122052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It’s important to remember not to leave teaching of these skills until students start studying for International GCSEs or the equivalent. Make sure that your Scheme of Work has these skills embedded into it in primary school and from the very beginning of secondary school. And in the same way that your Scheme of Work will have a carefully-paced development of scientific knowledge and ideas, it should also have a carefully-paced development of skills. That’s where a commercially published course, such as Exploring Science, can come in useful, where that carefully-paced development of both subject matter and skills has been done for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while I’m talking about Scheme of Works of work, in the case of many secondary schools those five years of lower secondary leading up to International GCSEs should be viewed as one unit, with subject matter and skills development all leading up to those final exams. In that way, much of the material needed for International GCSE will have been covered earlier in secondary school and so there should not be a panic in the two years leading up to those exams. </a:t>
            </a:r>
            <a:r>
              <a:rPr lang="en-US" dirty="0"/>
              <a:t>I’ve done a short analysis of Exploring Science and Edexcel International GCSE Biology. There are 176 statements in the International GCSE but nearly 100 of those are covered in Exploring Science International 11 – 14 Biology.  </a:t>
            </a:r>
            <a:endParaRPr lang="en-GB"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34</a:t>
            </a:fld>
            <a:endParaRPr lang="en-GB"/>
          </a:p>
        </p:txBody>
      </p:sp>
    </p:spTree>
    <p:extLst>
      <p:ext uri="{BB962C8B-B14F-4D97-AF65-F5344CB8AC3E}">
        <p14:creationId xmlns:p14="http://schemas.microsoft.com/office/powerpoint/2010/main" val="22252484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are a few websites that I think you might find useful, and some ways to stay in touch with me. All this information is also at the bottom of your handouts.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Very many thanks for working so hard!</a:t>
            </a:r>
            <a:endParaRPr lang="en-US"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35</a:t>
            </a:fld>
            <a:endParaRPr lang="en-GB"/>
          </a:p>
        </p:txBody>
      </p:sp>
    </p:spTree>
    <p:extLst>
      <p:ext uri="{BB962C8B-B14F-4D97-AF65-F5344CB8AC3E}">
        <p14:creationId xmlns:p14="http://schemas.microsoft.com/office/powerpoint/2010/main" val="864703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So, let’s first of all thing about the future of the jobs market. I wonder whether we can think up some careers or jobs that do not exist at the moment but may exist in the future lives of our students. I’m going to give each table a minute to discuss some ideas and then I’ll ask for some suggestions. [Write ideas]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Commercial space pilot – there are various companies that seem to be nearing completion of projects to launch space tourism. Advances in DNA technology could result in a need for a new type of ecologist – the extinct species revivalist, perhaps in charge of a real life Jurassic Park. Alternative energy consultants could help develop new sources of energy. 3D printing and stem cell technologies could be combined to make it easier to create new organs for people. Depression and other mental health issues could be treated by changing people’s memories. Climate engineers could help it to rain in drier areas and change weather patterns to minimise the impact of climate change. Some of these ideas will sound plausible to us now, and others will seem a bit more unlikely … but I remember watching </a:t>
            </a:r>
            <a:r>
              <a:rPr lang="en-GB" sz="1200" kern="1200" dirty="0" err="1">
                <a:solidFill>
                  <a:schemeClr val="tx1"/>
                </a:solidFill>
                <a:effectLst/>
                <a:latin typeface="Arial" panose="020B0604020202020204" pitchFamily="34" charset="0"/>
                <a:ea typeface="+mn-ea"/>
                <a:cs typeface="Arial" panose="020B0604020202020204" pitchFamily="34" charset="0"/>
              </a:rPr>
              <a:t>StarTrek</a:t>
            </a:r>
            <a:r>
              <a:rPr lang="en-GB" sz="1200" kern="1200" dirty="0">
                <a:solidFill>
                  <a:schemeClr val="tx1"/>
                </a:solidFill>
                <a:effectLst/>
                <a:latin typeface="Arial" panose="020B0604020202020204" pitchFamily="34" charset="0"/>
                <a:ea typeface="+mn-ea"/>
                <a:cs typeface="Arial" panose="020B0604020202020204" pitchFamily="34" charset="0"/>
              </a:rPr>
              <a:t> as a boy and thinking that the ability to have a video conversation with someone using a device on your wrist was completely impossible.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49DD4D23-C98A-435E-AE88-9061F8349B02}" type="slidenum">
              <a:rPr lang="en-GB" smtClean="0"/>
              <a:pPr/>
              <a:t>4</a:t>
            </a:fld>
            <a:endParaRPr lang="en-GB"/>
          </a:p>
        </p:txBody>
      </p:sp>
    </p:spTree>
    <p:extLst>
      <p:ext uri="{BB962C8B-B14F-4D97-AF65-F5344CB8AC3E}">
        <p14:creationId xmlns:p14="http://schemas.microsoft.com/office/powerpoint/2010/main" val="1965001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It’s very difficult to predict the future and some of those jobs that we’ve just discussed will become a reality and some won’t. And there will be plenty more that we’ve not thought of that </a:t>
            </a:r>
            <a:r>
              <a:rPr lang="en-GB" sz="1200" i="1" kern="1200" dirty="0">
                <a:solidFill>
                  <a:schemeClr val="tx1"/>
                </a:solidFill>
                <a:effectLst/>
                <a:latin typeface="Arial" panose="020B0604020202020204" pitchFamily="34" charset="0"/>
                <a:ea typeface="+mn-ea"/>
                <a:cs typeface="Arial" panose="020B0604020202020204" pitchFamily="34" charset="0"/>
              </a:rPr>
              <a:t>do</a:t>
            </a:r>
            <a:r>
              <a:rPr lang="en-GB" sz="1200" kern="1200" dirty="0">
                <a:solidFill>
                  <a:schemeClr val="tx1"/>
                </a:solidFill>
                <a:effectLst/>
                <a:latin typeface="Arial" panose="020B0604020202020204" pitchFamily="34" charset="0"/>
                <a:ea typeface="+mn-ea"/>
                <a:cs typeface="Arial" panose="020B0604020202020204" pitchFamily="34" charset="0"/>
              </a:rPr>
              <a:t> become a reality.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But while it is very difficult to predict specific things that will happen in the future, we can look at what has happened over the last few decades and use that to inform us where we think things are headed – we’re looking to find some overall trends. So, I’m going to consider briefly how jobs and careers have changed, how I think they will continue to change and how that can help inform us about the skills that our students are going to need.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In the past, many people tended to enter one organisation or one career pathway and stay there. [Click] When I grew up in the UK in the 1970s and 80s, it became something of a joke that when you retired from your work after 40 or 50 years in the same place, you were given a carriage clock as a thank you bonus … and if you were very lucky a pen to go with it. [Click] Today, the workplace is much more dynamic and many people have more than one ‘job’ or ‘career’ and often those different careers are going on at the same time. There is less expectation that you will stay in the same career or at the some company for your entire working life. There has been an explosion of ‘contingent workers’ – these are </a:t>
            </a:r>
            <a:r>
              <a:rPr lang="en-GB" sz="1200" b="0" i="0" kern="1200" dirty="0">
                <a:solidFill>
                  <a:schemeClr val="tx1"/>
                </a:solidFill>
                <a:effectLst/>
                <a:latin typeface="Arial" panose="020B0604020202020204" pitchFamily="34" charset="0"/>
                <a:ea typeface="+mn-ea"/>
                <a:cs typeface="Arial" panose="020B0604020202020204" pitchFamily="34" charset="0"/>
              </a:rPr>
              <a:t>freelancers, independent contractors, consultants, or other outsourced and non-permanent workers who are hired on a per-project basis. And I am one of those. A 2018 Deloitte report [</a:t>
            </a:r>
            <a:r>
              <a:rPr lang="en-GB" sz="1200" b="0" i="1" kern="1200" dirty="0">
                <a:solidFill>
                  <a:schemeClr val="tx1"/>
                </a:solidFill>
                <a:effectLst/>
                <a:latin typeface="Arial" panose="020B0604020202020204" pitchFamily="34" charset="0"/>
                <a:ea typeface="+mn-ea"/>
                <a:cs typeface="Arial" panose="020B0604020202020204" pitchFamily="34" charset="0"/>
              </a:rPr>
              <a:t>Insights from IMPACT 2018</a:t>
            </a:r>
            <a:r>
              <a:rPr lang="en-GB" sz="1200" b="0" i="0" kern="1200" dirty="0">
                <a:solidFill>
                  <a:schemeClr val="tx1"/>
                </a:solidFill>
                <a:effectLst/>
                <a:latin typeface="Arial" panose="020B0604020202020204" pitchFamily="34" charset="0"/>
                <a:ea typeface="+mn-ea"/>
                <a:cs typeface="Arial" panose="020B0604020202020204" pitchFamily="34" charset="0"/>
              </a:rPr>
              <a:t>] predicted that by next year 40% of the working population of the USA will be contingent workers.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Arial" panose="020B0604020202020204" pitchFamily="34" charset="0"/>
                <a:ea typeface="+mn-ea"/>
                <a:cs typeface="Arial" panose="020B0604020202020204" pitchFamily="34" charset="0"/>
              </a:rPr>
              <a:t>So that’s my first trend. And I think that that trend will continue. So, how does that effect the skills that students are going to need? If you are going to have multiple jobs or careers, you are going to need to be good at communication [Click]. No longer can you pass an interview and then have a job for life. Now, you will need to prove yourself and your worth constantly – you will need the ability to sell yourself and your ideas is key. And you need to stay up with changes in technology and the ways in which people work, so you will need to be self-critical and evaluate your own working methods. [Click] </a:t>
            </a:r>
            <a:endParaRPr lang="en-GB"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49DD4D23-C98A-435E-AE88-9061F8349B02}" type="slidenum">
              <a:rPr lang="en-GB" smtClean="0"/>
              <a:pPr/>
              <a:t>5</a:t>
            </a:fld>
            <a:endParaRPr lang="en-GB" dirty="0"/>
          </a:p>
        </p:txBody>
      </p:sp>
    </p:spTree>
    <p:extLst>
      <p:ext uri="{BB962C8B-B14F-4D97-AF65-F5344CB8AC3E}">
        <p14:creationId xmlns:p14="http://schemas.microsoft.com/office/powerpoint/2010/main" val="2453988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My second trend revolves the speed at which we are able to access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Today we are surrounded by multimedia, computers, apps and the ability to obtain facts at the touch of a button. I’m going to predict that that change will continue, [Click] and our ability to retrieve facts will become quicker and quicker – a world in which we can talk to something like Siri on an iPhone and get all the facts that we want in an easily digestible manner. If my experiences with Siri are anything to go by, it has a long way to go! But going further than that, our phones might be able to tap into our brainwaves one day, and answer our questions before we’ve had time to formulate those questions. Eye implants may show you information in the way a heads-up display on a car does. While that all sounds a but sci-fi, I think that information retrieval – access to facts – will continue to get easier and quicker.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That doesn’t mean that students shouldn’t learn information. Today, students often say ‘But why do we have to learn this – I can just look this up.’ Students need to remember that even though we have all this easy access to information, </a:t>
            </a:r>
            <a:r>
              <a:rPr lang="en-GB" sz="1200" i="1" kern="1200" dirty="0">
                <a:solidFill>
                  <a:schemeClr val="tx1"/>
                </a:solidFill>
                <a:effectLst/>
                <a:latin typeface="Arial" panose="020B0604020202020204" pitchFamily="34" charset="0"/>
                <a:ea typeface="+mn-ea"/>
                <a:cs typeface="Arial" panose="020B0604020202020204" pitchFamily="34" charset="0"/>
              </a:rPr>
              <a:t>innovation</a:t>
            </a:r>
            <a:r>
              <a:rPr lang="en-GB" sz="1200" kern="1200" dirty="0">
                <a:solidFill>
                  <a:schemeClr val="tx1"/>
                </a:solidFill>
                <a:effectLst/>
                <a:latin typeface="Arial" panose="020B0604020202020204" pitchFamily="34" charset="0"/>
                <a:ea typeface="+mn-ea"/>
                <a:cs typeface="Arial" panose="020B0604020202020204" pitchFamily="34" charset="0"/>
              </a:rPr>
              <a:t> depends on people knowing things and then putting those things together in new ways. Those Eureka moments that people have are because they have made a new connection between different facts. If those facts were not stored in those peoples’ brains, those Eureka moments would not happen.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So, with a continual increase in faster and easier access to facts, and increasing quantities of data, how does that affect the skills that students need? Students are going to need to be fast at critically analysing data and making sure that it’s the correct data they need to answer a question or to do something, and also to make sure that the data can be relied upon. So, I think that critical analysis and evaluation skills are again key here [Click]. They are also going to need to process a lot of data, some of which is going to be numerical and so use of maths is another important skill [Click].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49DD4D23-C98A-435E-AE88-9061F8349B02}" type="slidenum">
              <a:rPr lang="en-GB" smtClean="0"/>
              <a:pPr/>
              <a:t>6</a:t>
            </a:fld>
            <a:endParaRPr lang="en-GB" dirty="0"/>
          </a:p>
        </p:txBody>
      </p:sp>
    </p:spTree>
    <p:extLst>
      <p:ext uri="{BB962C8B-B14F-4D97-AF65-F5344CB8AC3E}">
        <p14:creationId xmlns:p14="http://schemas.microsoft.com/office/powerpoint/2010/main" val="1893990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My third trend is about the resources that are available to help someone carry out their job.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If you think about teaching as an example, in the past [click] there was an unchanging set of devices at our disposal – a black or white board, some scientific apparatus. And this didn’t change for decades. Having colour photographs in text books was a big thing back in the 90s. Today, the range of learning devices we have at our disposal is increasing rapidly, driven by the current technological revolution [Click].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Many jobs are now being affected by advances in artificial intelligence technologies (which includes things like speech recognition, machine learning and predictive analysis). And automation will also affect many jobs. That Deloitte report I mentioned earlier reckons that 35% of jobs in the UK, 47% in the USA and 77% in China are vulnerable to being replaced by some form of automation.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So students need to be quick at understanding what new technologies can do and how new resources can be best used to generate and analyse data to answer questions [Click]. They will need to be good at problem-solving and deciding which new technologies to use and how best to use them.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49DD4D23-C98A-435E-AE88-9061F8349B02}" type="slidenum">
              <a:rPr lang="en-GB" smtClean="0"/>
              <a:pPr/>
              <a:t>7</a:t>
            </a:fld>
            <a:endParaRPr lang="en-GB" dirty="0"/>
          </a:p>
        </p:txBody>
      </p:sp>
    </p:spTree>
    <p:extLst>
      <p:ext uri="{BB962C8B-B14F-4D97-AF65-F5344CB8AC3E}">
        <p14:creationId xmlns:p14="http://schemas.microsoft.com/office/powerpoint/2010/main" val="2487703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And my final trend is how companies and the workplace are structured. In the past, things have been very hierarchical [Click] – there has been a clear chain of command, in which those higher up the chain give fixed orders that are carried out by those further down. While this hierarchy is generally still in place, there has been a huge shift in the way that those higher up in a company listen to those lower down. There is a much greater emphasis on feedback, on team working [Click] and listening to one another. And because technology has been changing so rapidly, companies need workers who can take the initiative and adapt quickly to those changes as they occur.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So students will need to be more innovative and inventive [Click], and be able to apply their knowledge using independent thinking [Click] (rather than just relying on being told what to do).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49DD4D23-C98A-435E-AE88-9061F8349B02}" type="slidenum">
              <a:rPr lang="en-GB" smtClean="0"/>
              <a:pPr/>
              <a:t>8</a:t>
            </a:fld>
            <a:endParaRPr lang="en-GB" dirty="0"/>
          </a:p>
        </p:txBody>
      </p:sp>
    </p:spTree>
    <p:extLst>
      <p:ext uri="{BB962C8B-B14F-4D97-AF65-F5344CB8AC3E}">
        <p14:creationId xmlns:p14="http://schemas.microsoft.com/office/powerpoint/2010/main" val="2046727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I have identified four general trends in the jobs market here, but there others. And I have identified seven key skills that I think students will need in order to succeed in this changing world of careers. While I have highlighted different skills as being required to meet the demands of different trends, I think you can probably see that many of those skills will apply to more than one of the trends.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So this is my list of seven key skills. And science is uniquely positioned to deliver training in all of those skills. And you may think “Well, I already do many of these” … and you would be right.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I also think that those seven key skills are common to other subjects, particularly the STEM subjects – so that is science, technology, engineering and maths. Many of these skills will be developed in many different subjects, but I think that all the STEM subjects develop and require </a:t>
            </a:r>
            <a:r>
              <a:rPr lang="en-GB" sz="1200" i="1" kern="1200" dirty="0">
                <a:solidFill>
                  <a:schemeClr val="tx1"/>
                </a:solidFill>
                <a:effectLst/>
                <a:latin typeface="Arial" panose="020B0604020202020204" pitchFamily="34" charset="0"/>
                <a:ea typeface="+mn-ea"/>
                <a:cs typeface="Arial" panose="020B0604020202020204" pitchFamily="34" charset="0"/>
              </a:rPr>
              <a:t>all</a:t>
            </a:r>
            <a:r>
              <a:rPr lang="en-GB" sz="1200" kern="1200" dirty="0">
                <a:solidFill>
                  <a:schemeClr val="tx1"/>
                </a:solidFill>
                <a:effectLst/>
                <a:latin typeface="Arial" panose="020B0604020202020204" pitchFamily="34" charset="0"/>
                <a:ea typeface="+mn-ea"/>
                <a:cs typeface="Arial" panose="020B0604020202020204" pitchFamily="34" charset="0"/>
              </a:rPr>
              <a:t> of these skills. So, I’m going to refer to these seven skills as STEM skills. </a:t>
            </a:r>
          </a:p>
        </p:txBody>
      </p:sp>
      <p:sp>
        <p:nvSpPr>
          <p:cNvPr id="4" name="Slide Number Placeholder 3"/>
          <p:cNvSpPr>
            <a:spLocks noGrp="1"/>
          </p:cNvSpPr>
          <p:nvPr>
            <p:ph type="sldNum" sz="quarter" idx="5"/>
          </p:nvPr>
        </p:nvSpPr>
        <p:spPr/>
        <p:txBody>
          <a:bodyPr/>
          <a:lstStyle/>
          <a:p>
            <a:fld id="{49DD4D23-C98A-435E-AE88-9061F8349B02}" type="slidenum">
              <a:rPr lang="en-GB" smtClean="0"/>
              <a:pPr/>
              <a:t>9</a:t>
            </a:fld>
            <a:endParaRPr lang="en-GB" dirty="0"/>
          </a:p>
        </p:txBody>
      </p:sp>
    </p:spTree>
    <p:extLst>
      <p:ext uri="{BB962C8B-B14F-4D97-AF65-F5344CB8AC3E}">
        <p14:creationId xmlns:p14="http://schemas.microsoft.com/office/powerpoint/2010/main" val="32120822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 Slide Option1">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0375" y="409958"/>
            <a:ext cx="1144800" cy="809347"/>
          </a:xfrm>
          <a:prstGeom prst="rect">
            <a:avLst/>
          </a:prstGeom>
        </p:spPr>
      </p:pic>
      <p:sp>
        <p:nvSpPr>
          <p:cNvPr id="2" name="Title 1"/>
          <p:cNvSpPr>
            <a:spLocks noGrp="1"/>
          </p:cNvSpPr>
          <p:nvPr>
            <p:ph type="ctrTitle"/>
          </p:nvPr>
        </p:nvSpPr>
        <p:spPr>
          <a:xfrm>
            <a:off x="447675" y="1680064"/>
            <a:ext cx="3683000" cy="2244236"/>
          </a:xfrm>
        </p:spPr>
        <p:txBody>
          <a:bodyPr anchor="t" anchorCtr="0"/>
          <a:lstStyle>
            <a:lvl1pPr algn="l">
              <a:lnSpc>
                <a:spcPts val="4200"/>
              </a:lnSpc>
              <a:defRPr sz="3600" spc="20" baseline="0">
                <a:solidFill>
                  <a:schemeClr val="bg1"/>
                </a:solidFill>
                <a:latin typeface="+mj-lt"/>
              </a:defRPr>
            </a:lvl1pPr>
          </a:lstStyle>
          <a:p>
            <a:r>
              <a:rPr lang="en-US"/>
              <a:t>Click to edit Master title style</a:t>
            </a:r>
            <a:endParaRPr lang="en-GB"/>
          </a:p>
        </p:txBody>
      </p:sp>
      <p:sp>
        <p:nvSpPr>
          <p:cNvPr id="3" name="Subtitle 2"/>
          <p:cNvSpPr>
            <a:spLocks noGrp="1"/>
          </p:cNvSpPr>
          <p:nvPr>
            <p:ph type="subTitle" idx="1"/>
          </p:nvPr>
        </p:nvSpPr>
        <p:spPr>
          <a:xfrm>
            <a:off x="447675" y="4057650"/>
            <a:ext cx="3397250" cy="1466850"/>
          </a:xfrm>
        </p:spPr>
        <p:txBody>
          <a:bodyPr/>
          <a:lstStyle>
            <a:lvl1pPr marL="0" indent="0" algn="l">
              <a:lnSpc>
                <a:spcPts val="2400"/>
              </a:lnSpc>
              <a:spcAft>
                <a:spcPts val="0"/>
              </a:spcAft>
              <a:buNone/>
              <a:defRPr sz="1800" b="0" i="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14" name="Text Placeholder 13"/>
          <p:cNvSpPr>
            <a:spLocks noGrp="1"/>
          </p:cNvSpPr>
          <p:nvPr>
            <p:ph type="body" sz="quarter" idx="10"/>
          </p:nvPr>
        </p:nvSpPr>
        <p:spPr>
          <a:xfrm>
            <a:off x="447675" y="6265863"/>
            <a:ext cx="3962400" cy="285750"/>
          </a:xfrm>
        </p:spPr>
        <p:txBody>
          <a:bodyPr/>
          <a:lstStyle>
            <a:lvl1pPr>
              <a:lnSpc>
                <a:spcPts val="2200"/>
              </a:lnSpc>
              <a:spcAft>
                <a:spcPts val="0"/>
              </a:spcAft>
              <a:defRPr sz="1800" b="0" i="0">
                <a:solidFill>
                  <a:srgbClr val="FFFFFF"/>
                </a:solidFill>
                <a:latin typeface="+mn-lt"/>
              </a:defRPr>
            </a:lvl1pPr>
          </a:lstStyle>
          <a:p>
            <a:pPr lvl="0"/>
            <a:r>
              <a:rPr lang="en-US"/>
              <a:t>Click to edit Master text styles</a:t>
            </a:r>
          </a:p>
        </p:txBody>
      </p:sp>
      <p:sp>
        <p:nvSpPr>
          <p:cNvPr id="9" name="Picture Placeholder 6"/>
          <p:cNvSpPr>
            <a:spLocks noGrp="1"/>
          </p:cNvSpPr>
          <p:nvPr>
            <p:ph type="pic" sz="quarter" idx="12" hasCustomPrompt="1"/>
          </p:nvPr>
        </p:nvSpPr>
        <p:spPr>
          <a:xfrm>
            <a:off x="4581524" y="0"/>
            <a:ext cx="4562475" cy="6858000"/>
          </a:xfrm>
          <a:solidFill>
            <a:srgbClr val="BBBBBB"/>
          </a:solidFill>
        </p:spPr>
        <p:txBody>
          <a:bodyPr tIns="2592000"/>
          <a:lstStyle>
            <a:lvl1pPr algn="ctr">
              <a:defRPr sz="1100"/>
            </a:lvl1pPr>
          </a:lstStyle>
          <a:p>
            <a:r>
              <a:rPr lang="en-GB"/>
              <a:t>Insert photographic image</a:t>
            </a:r>
            <a:endParaRPr lang="en-US"/>
          </a:p>
        </p:txBody>
      </p:sp>
    </p:spTree>
    <p:extLst>
      <p:ext uri="{BB962C8B-B14F-4D97-AF65-F5344CB8AC3E}">
        <p14:creationId xmlns:p14="http://schemas.microsoft.com/office/powerpoint/2010/main" val="2342910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tatement and Image  Option1">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418050"/>
            <a:ext cx="3681163" cy="1144958"/>
          </a:xfrm>
        </p:spPr>
        <p:txBody>
          <a:bodyPr anchor="t" anchorCtr="0"/>
          <a:lstStyle>
            <a:lvl1pPr>
              <a:lnSpc>
                <a:spcPts val="4000"/>
              </a:lnSpc>
              <a:defRPr sz="3400">
                <a:solidFill>
                  <a:schemeClr val="bg2"/>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539999" y="1695449"/>
            <a:ext cx="3681163"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chemeClr val="tx1"/>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dirty="0"/>
              <a:t>Click to edit Master text styles</a:t>
            </a:r>
          </a:p>
        </p:txBody>
      </p:sp>
      <p:sp>
        <p:nvSpPr>
          <p:cNvPr id="6" name="Picture Placeholder 5"/>
          <p:cNvSpPr>
            <a:spLocks noGrp="1"/>
          </p:cNvSpPr>
          <p:nvPr>
            <p:ph type="pic" sz="quarter" idx="10" hasCustomPrompt="1"/>
          </p:nvPr>
        </p:nvSpPr>
        <p:spPr>
          <a:xfrm>
            <a:off x="4581525" y="0"/>
            <a:ext cx="4562475"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113795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tatement and Image Option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418050"/>
            <a:ext cx="4470150" cy="1144958"/>
          </a:xfrm>
        </p:spPr>
        <p:txBody>
          <a:bodyPr anchor="t" anchorCtr="0"/>
          <a:lstStyle>
            <a:lvl1pPr>
              <a:lnSpc>
                <a:spcPts val="4000"/>
              </a:lnSpc>
              <a:defRPr sz="3400">
                <a:solidFill>
                  <a:schemeClr val="bg2"/>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540000" y="1695449"/>
            <a:ext cx="4511674"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5876925" y="0"/>
            <a:ext cx="3267075"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3251524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tatement and Image Option3">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999" y="418050"/>
            <a:ext cx="3681163" cy="1144958"/>
          </a:xfrm>
        </p:spPr>
        <p:txBody>
          <a:bodyPr anchor="t" anchorCtr="0"/>
          <a:lstStyle>
            <a:lvl1pPr>
              <a:lnSpc>
                <a:spcPts val="4000"/>
              </a:lnSpc>
              <a:defRPr sz="3400">
                <a:solidFill>
                  <a:schemeClr val="tx2"/>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539999" y="1695449"/>
            <a:ext cx="3681163"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4581525" y="0"/>
            <a:ext cx="4562475"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sp>
        <p:nvSpPr>
          <p:cNvPr id="7" name="Text Placeholder 6"/>
          <p:cNvSpPr>
            <a:spLocks noGrp="1"/>
          </p:cNvSpPr>
          <p:nvPr>
            <p:ph type="body" sz="quarter" idx="11"/>
          </p:nvPr>
        </p:nvSpPr>
        <p:spPr>
          <a:xfrm>
            <a:off x="542925" y="5838825"/>
            <a:ext cx="3678238" cy="457200"/>
          </a:xfrm>
        </p:spPr>
        <p:txBody>
          <a:bodyPr/>
          <a:lstStyle>
            <a:lvl1pPr>
              <a:lnSpc>
                <a:spcPts val="1300"/>
              </a:lnSpc>
              <a:spcAft>
                <a:spcPts val="0"/>
              </a:spcAft>
              <a:defRPr sz="1100">
                <a:solidFill>
                  <a:schemeClr val="tx2"/>
                </a:solidFill>
              </a:defRPr>
            </a:lvl1pPr>
          </a:lstStyle>
          <a:p>
            <a:pPr lvl="0"/>
            <a:r>
              <a:rPr lang="en-US"/>
              <a:t>Click to edit Master text styles</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1235914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tatement and Image Option4">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999" y="418050"/>
            <a:ext cx="4517775" cy="1144958"/>
          </a:xfrm>
        </p:spPr>
        <p:txBody>
          <a:bodyPr anchor="t" anchorCtr="0"/>
          <a:lstStyle>
            <a:lvl1pPr>
              <a:lnSpc>
                <a:spcPts val="4000"/>
              </a:lnSpc>
              <a:defRPr sz="3400">
                <a:solidFill>
                  <a:schemeClr val="tx2"/>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539999" y="1695449"/>
            <a:ext cx="4517775"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5867400" y="0"/>
            <a:ext cx="3276600"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sp>
        <p:nvSpPr>
          <p:cNvPr id="7" name="Text Placeholder 6"/>
          <p:cNvSpPr>
            <a:spLocks noGrp="1"/>
          </p:cNvSpPr>
          <p:nvPr>
            <p:ph type="body" sz="quarter" idx="11"/>
          </p:nvPr>
        </p:nvSpPr>
        <p:spPr>
          <a:xfrm>
            <a:off x="542925" y="5838825"/>
            <a:ext cx="3581400" cy="457200"/>
          </a:xfrm>
        </p:spPr>
        <p:txBody>
          <a:bodyPr/>
          <a:lstStyle>
            <a:lvl1pPr>
              <a:lnSpc>
                <a:spcPts val="1300"/>
              </a:lnSpc>
              <a:spcAft>
                <a:spcPts val="0"/>
              </a:spcAft>
              <a:defRPr sz="1100">
                <a:solidFill>
                  <a:schemeClr val="tx2"/>
                </a:solidFill>
              </a:defRPr>
            </a:lvl1pPr>
          </a:lstStyle>
          <a:p>
            <a:pPr lvl="0"/>
            <a:r>
              <a:rPr lang="en-US"/>
              <a:t>Click to edit Master text styles</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879025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tatement and Image Option5">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98875" y="418050"/>
            <a:ext cx="3520632" cy="1144958"/>
          </a:xfrm>
        </p:spPr>
        <p:txBody>
          <a:bodyPr anchor="t" anchorCtr="0"/>
          <a:lstStyle>
            <a:lvl1pPr>
              <a:lnSpc>
                <a:spcPts val="4000"/>
              </a:lnSpc>
              <a:defRPr sz="3400">
                <a:solidFill>
                  <a:schemeClr val="tx2"/>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3698875" y="1695449"/>
            <a:ext cx="4986338"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0" y="0"/>
            <a:ext cx="3276600"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cxnSp>
        <p:nvCxnSpPr>
          <p:cNvPr id="5" name="Straight Connector 4"/>
          <p:cNvCxnSpPr/>
          <p:nvPr userDrawn="1"/>
        </p:nvCxnSpPr>
        <p:spPr>
          <a:xfrm>
            <a:off x="8465042" y="6504780"/>
            <a:ext cx="0" cy="864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a:spLocks noGrp="1"/>
          </p:cNvSpPr>
          <p:nvPr>
            <p:ph type="sldNum" sz="quarter" idx="4"/>
          </p:nvPr>
        </p:nvSpPr>
        <p:spPr>
          <a:xfrm>
            <a:off x="8497765" y="6489578"/>
            <a:ext cx="433138" cy="125534"/>
          </a:xfrm>
          <a:prstGeom prst="rect">
            <a:avLst/>
          </a:prstGeom>
        </p:spPr>
        <p:txBody>
          <a:bodyPr vert="horz" lIns="0" tIns="0" rIns="0" bIns="0" rtlCol="0" anchor="ctr" anchorCtr="0"/>
          <a:lstStyle>
            <a:lvl1pPr algn="l">
              <a:defRPr sz="800" b="1">
                <a:solidFill>
                  <a:schemeClr val="bg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pPr/>
              <a:t>‹#›</a:t>
            </a:fld>
            <a:endParaRPr lang="en-GB"/>
          </a:p>
        </p:txBody>
      </p:sp>
    </p:spTree>
    <p:extLst>
      <p:ext uri="{BB962C8B-B14F-4D97-AF65-F5344CB8AC3E}">
        <p14:creationId xmlns:p14="http://schemas.microsoft.com/office/powerpoint/2010/main" val="536522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tatement and Image Option6">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998" y="418050"/>
            <a:ext cx="6241801" cy="848775"/>
          </a:xfrm>
        </p:spPr>
        <p:txBody>
          <a:bodyPr anchor="t" anchorCtr="0"/>
          <a:lstStyle>
            <a:lvl1pPr>
              <a:lnSpc>
                <a:spcPts val="4000"/>
              </a:lnSpc>
              <a:defRPr sz="3400">
                <a:solidFill>
                  <a:schemeClr val="tx2"/>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539999" y="1400174"/>
            <a:ext cx="5052764"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6048375" y="1447799"/>
            <a:ext cx="2562225" cy="4524375"/>
          </a:xfrm>
          <a:solidFill>
            <a:srgbClr val="BBBBBB"/>
          </a:solidFill>
        </p:spPr>
        <p:txBody>
          <a:bodyPr vert="horz" lIns="0" tIns="2700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cxnSp>
        <p:nvCxnSpPr>
          <p:cNvPr id="8" name="Straight Connector 7"/>
          <p:cNvCxnSpPr/>
          <p:nvPr userDrawn="1"/>
        </p:nvCxnSpPr>
        <p:spPr>
          <a:xfrm>
            <a:off x="533400" y="6124575"/>
            <a:ext cx="8086725"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5267325" y="6172200"/>
            <a:ext cx="3343275" cy="257175"/>
          </a:xfrm>
        </p:spPr>
        <p:txBody>
          <a:bodyPr/>
          <a:lstStyle>
            <a:lvl1pPr algn="r">
              <a:lnSpc>
                <a:spcPts val="900"/>
              </a:lnSpc>
              <a:spcAft>
                <a:spcPts val="0"/>
              </a:spcAft>
              <a:defRPr sz="600">
                <a:solidFill>
                  <a:schemeClr val="bg2"/>
                </a:solidFill>
              </a:defRPr>
            </a:lvl1pPr>
          </a:lstStyle>
          <a:p>
            <a:pPr lvl="0"/>
            <a:r>
              <a:rPr lang="en-US"/>
              <a:t>Click to edit Master text styles</a:t>
            </a:r>
          </a:p>
        </p:txBody>
      </p:sp>
      <p:cxnSp>
        <p:nvCxnSpPr>
          <p:cNvPr id="10" name="Straight Connector 9"/>
          <p:cNvCxnSpPr/>
          <p:nvPr userDrawn="1"/>
        </p:nvCxnSpPr>
        <p:spPr>
          <a:xfrm>
            <a:off x="8465042" y="6504780"/>
            <a:ext cx="0" cy="864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Slide Number Placeholder 5"/>
          <p:cNvSpPr>
            <a:spLocks noGrp="1"/>
          </p:cNvSpPr>
          <p:nvPr>
            <p:ph type="sldNum" sz="quarter" idx="4"/>
          </p:nvPr>
        </p:nvSpPr>
        <p:spPr>
          <a:xfrm>
            <a:off x="8497765" y="6489578"/>
            <a:ext cx="433138" cy="125534"/>
          </a:xfrm>
          <a:prstGeom prst="rect">
            <a:avLst/>
          </a:prstGeom>
        </p:spPr>
        <p:txBody>
          <a:bodyPr vert="horz" lIns="0" tIns="0" rIns="0" bIns="0" rtlCol="0" anchor="ctr" anchorCtr="0"/>
          <a:lstStyle>
            <a:lvl1pPr algn="l">
              <a:defRPr sz="800" b="1">
                <a:solidFill>
                  <a:schemeClr val="bg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pPr/>
              <a:t>‹#›</a:t>
            </a:fld>
            <a:endParaRPr lang="en-GB"/>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2752950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tatement Option 1">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88486" y="1"/>
            <a:ext cx="7550663" cy="6858000"/>
          </a:xfrm>
          <a:prstGeom prst="rect">
            <a:avLst/>
          </a:prstGeom>
        </p:spPr>
      </p:pic>
      <p:sp>
        <p:nvSpPr>
          <p:cNvPr id="2" name="Title 1"/>
          <p:cNvSpPr>
            <a:spLocks noGrp="1"/>
          </p:cNvSpPr>
          <p:nvPr>
            <p:ph type="ctrTitle"/>
          </p:nvPr>
        </p:nvSpPr>
        <p:spPr>
          <a:xfrm>
            <a:off x="1522575" y="2759845"/>
            <a:ext cx="6296400" cy="1338309"/>
          </a:xfrm>
        </p:spPr>
        <p:txBody>
          <a:bodyPr anchor="ctr" anchorCtr="0"/>
          <a:lstStyle>
            <a:lvl1pPr algn="ctr">
              <a:lnSpc>
                <a:spcPts val="4000"/>
              </a:lnSpc>
              <a:defRPr sz="3400" i="0">
                <a:solidFill>
                  <a:schemeClr val="bg2"/>
                </a:solidFill>
                <a:latin typeface="+mj-lt"/>
              </a:defRPr>
            </a:lvl1pPr>
          </a:lstStyle>
          <a:p>
            <a:r>
              <a:rPr lang="en-US"/>
              <a:t>Click to edit Master title style</a:t>
            </a:r>
            <a:endParaRPr lang="en-GB"/>
          </a:p>
        </p:txBody>
      </p:sp>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00400" y="6375599"/>
            <a:ext cx="928499" cy="280800"/>
          </a:xfrm>
          <a:prstGeom prst="rect">
            <a:avLst/>
          </a:prstGeom>
        </p:spPr>
      </p:pic>
    </p:spTree>
    <p:extLst>
      <p:ext uri="{BB962C8B-B14F-4D97-AF65-F5344CB8AC3E}">
        <p14:creationId xmlns:p14="http://schemas.microsoft.com/office/powerpoint/2010/main" val="4102546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tatement Option 4">
    <p:bg>
      <p:bgPr>
        <a:solidFill>
          <a:srgbClr val="D2DB0E"/>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88486" y="1"/>
            <a:ext cx="7550663" cy="6858000"/>
          </a:xfrm>
          <a:prstGeom prst="rect">
            <a:avLst/>
          </a:prstGeom>
        </p:spPr>
      </p:pic>
      <p:sp>
        <p:nvSpPr>
          <p:cNvPr id="2" name="Title 1"/>
          <p:cNvSpPr>
            <a:spLocks noGrp="1"/>
          </p:cNvSpPr>
          <p:nvPr>
            <p:ph type="ctrTitle"/>
          </p:nvPr>
        </p:nvSpPr>
        <p:spPr>
          <a:xfrm>
            <a:off x="1494000" y="2389031"/>
            <a:ext cx="6296400" cy="1644743"/>
          </a:xfrm>
        </p:spPr>
        <p:txBody>
          <a:bodyPr anchor="b" anchorCtr="0"/>
          <a:lstStyle>
            <a:lvl1pPr algn="ctr">
              <a:lnSpc>
                <a:spcPts val="3600"/>
              </a:lnSpc>
              <a:defRPr sz="3400" i="1">
                <a:solidFill>
                  <a:schemeClr val="tx2"/>
                </a:solidFill>
                <a:latin typeface="+mj-lt"/>
              </a:defRPr>
            </a:lvl1pPr>
          </a:lstStyle>
          <a:p>
            <a:r>
              <a:rPr lang="en-US"/>
              <a:t>Click to edit Master title style</a:t>
            </a:r>
            <a:endParaRPr lang="en-GB"/>
          </a:p>
        </p:txBody>
      </p:sp>
      <p:sp>
        <p:nvSpPr>
          <p:cNvPr id="4" name="Text Placeholder 3"/>
          <p:cNvSpPr>
            <a:spLocks noGrp="1"/>
          </p:cNvSpPr>
          <p:nvPr>
            <p:ph type="body" sz="quarter" idx="10"/>
          </p:nvPr>
        </p:nvSpPr>
        <p:spPr>
          <a:xfrm>
            <a:off x="1616075" y="4179105"/>
            <a:ext cx="6015038" cy="366713"/>
          </a:xfrm>
        </p:spPr>
        <p:txBody>
          <a:bodyPr/>
          <a:lstStyle>
            <a:lvl1pPr algn="ctr">
              <a:lnSpc>
                <a:spcPts val="1800"/>
              </a:lnSpc>
              <a:spcAft>
                <a:spcPts val="0"/>
              </a:spcAft>
              <a:defRPr sz="1600" b="0" i="0">
                <a:solidFill>
                  <a:schemeClr val="bg2"/>
                </a:solidFill>
                <a:latin typeface="+mn-lt"/>
              </a:defRPr>
            </a:lvl1pPr>
          </a:lstStyle>
          <a:p>
            <a:pPr lvl="0"/>
            <a:r>
              <a:rPr lang="en-US"/>
              <a:t>Click to edit Master text styles</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1207140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duct Page">
    <p:bg>
      <p:bgPr>
        <a:solidFill>
          <a:srgbClr val="FFFFFF"/>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40000" y="417600"/>
            <a:ext cx="5956050" cy="525375"/>
          </a:xfrm>
        </p:spPr>
        <p:txBody>
          <a:bodyPr/>
          <a:lstStyle>
            <a:lvl1pPr>
              <a:defRPr>
                <a:solidFill>
                  <a:schemeClr val="tx2"/>
                </a:solidFill>
              </a:defRPr>
            </a:lvl1pPr>
          </a:lstStyle>
          <a:p>
            <a:r>
              <a:rPr lang="en-US"/>
              <a:t>Click to edit Master title style</a:t>
            </a:r>
          </a:p>
        </p:txBody>
      </p:sp>
      <p:sp>
        <p:nvSpPr>
          <p:cNvPr id="3" name="Rectangle 2"/>
          <p:cNvSpPr/>
          <p:nvPr userDrawn="1"/>
        </p:nvSpPr>
        <p:spPr>
          <a:xfrm>
            <a:off x="542925" y="1752601"/>
            <a:ext cx="4857750" cy="4467224"/>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30" baseline="0"/>
          </a:p>
        </p:txBody>
      </p:sp>
      <p:sp>
        <p:nvSpPr>
          <p:cNvPr id="8" name="Text Placeholder 7"/>
          <p:cNvSpPr>
            <a:spLocks noGrp="1"/>
          </p:cNvSpPr>
          <p:nvPr>
            <p:ph type="body" sz="quarter" idx="10"/>
          </p:nvPr>
        </p:nvSpPr>
        <p:spPr>
          <a:xfrm>
            <a:off x="790575" y="1943100"/>
            <a:ext cx="4257675" cy="3162300"/>
          </a:xfrm>
        </p:spPr>
        <p:txBody>
          <a:bodyPr/>
          <a:lstStyle>
            <a:lvl1pPr>
              <a:lnSpc>
                <a:spcPts val="1500"/>
              </a:lnSpc>
              <a:spcBef>
                <a:spcPts val="0"/>
              </a:spcBef>
              <a:spcAft>
                <a:spcPts val="0"/>
              </a:spcAft>
              <a:defRPr sz="1300" spc="0" baseline="0">
                <a:solidFill>
                  <a:srgbClr val="FFFFFF"/>
                </a:solidFill>
              </a:defRPr>
            </a:lvl1pPr>
            <a:lvl2pPr>
              <a:lnSpc>
                <a:spcPts val="1300"/>
              </a:lnSpc>
              <a:spcBef>
                <a:spcPts val="0"/>
              </a:spcBef>
              <a:spcAft>
                <a:spcPts val="567"/>
              </a:spcAft>
              <a:defRPr sz="1000">
                <a:solidFill>
                  <a:schemeClr val="bg1"/>
                </a:solidFill>
              </a:defRPr>
            </a:lvl2pPr>
            <a:lvl3pPr>
              <a:lnSpc>
                <a:spcPts val="1300"/>
              </a:lnSpc>
              <a:spcBef>
                <a:spcPts val="0"/>
              </a:spcBef>
              <a:spcAft>
                <a:spcPts val="567"/>
              </a:spcAft>
              <a:defRPr sz="1000">
                <a:solidFill>
                  <a:schemeClr val="bg1"/>
                </a:solidFill>
              </a:defRPr>
            </a:lvl3pPr>
            <a:lvl4pPr>
              <a:lnSpc>
                <a:spcPts val="1300"/>
              </a:lnSpc>
              <a:spcBef>
                <a:spcPts val="0"/>
              </a:spcBef>
              <a:spcAft>
                <a:spcPts val="567"/>
              </a:spcAft>
              <a:defRPr sz="1000">
                <a:solidFill>
                  <a:schemeClr val="bg1"/>
                </a:solidFill>
              </a:defRPr>
            </a:lvl4pPr>
            <a:lvl5pPr>
              <a:lnSpc>
                <a:spcPts val="1300"/>
              </a:lnSpc>
              <a:spcBef>
                <a:spcPts val="0"/>
              </a:spcBef>
              <a:spcAft>
                <a:spcPts val="567"/>
              </a:spcAft>
              <a:defRPr sz="1000">
                <a:solidFill>
                  <a:schemeClr val="bg1"/>
                </a:solidFill>
              </a:defRPr>
            </a:lvl5pPr>
          </a:lstStyle>
          <a:p>
            <a:pPr lvl="0"/>
            <a:r>
              <a:rPr lang="en-US"/>
              <a:t>Click to edit Master text styles</a:t>
            </a:r>
          </a:p>
        </p:txBody>
      </p:sp>
      <p:sp>
        <p:nvSpPr>
          <p:cNvPr id="9" name="Rectangle 8"/>
          <p:cNvSpPr/>
          <p:nvPr userDrawn="1"/>
        </p:nvSpPr>
        <p:spPr>
          <a:xfrm>
            <a:off x="5524500" y="3324225"/>
            <a:ext cx="3096621" cy="28956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5"/>
          <p:cNvSpPr>
            <a:spLocks noGrp="1"/>
          </p:cNvSpPr>
          <p:nvPr>
            <p:ph type="pic" sz="quarter" idx="12" hasCustomPrompt="1"/>
          </p:nvPr>
        </p:nvSpPr>
        <p:spPr>
          <a:xfrm>
            <a:off x="5524500" y="1752601"/>
            <a:ext cx="3096000" cy="1571624"/>
          </a:xfrm>
          <a:solidFill>
            <a:srgbClr val="BBBBBB"/>
          </a:solidFill>
        </p:spPr>
        <p:txBody>
          <a:bodyPr tIns="972000"/>
          <a:lstStyle>
            <a:lvl1pPr algn="ctr">
              <a:defRPr sz="1000" b="0"/>
            </a:lvl1pPr>
          </a:lstStyle>
          <a:p>
            <a:r>
              <a:rPr lang="en-GB"/>
              <a:t>insert photographic image</a:t>
            </a:r>
            <a:endParaRPr lang="en-US"/>
          </a:p>
        </p:txBody>
      </p:sp>
      <p:sp>
        <p:nvSpPr>
          <p:cNvPr id="11" name="Text Placeholder 7"/>
          <p:cNvSpPr>
            <a:spLocks noGrp="1"/>
          </p:cNvSpPr>
          <p:nvPr>
            <p:ph type="body" sz="quarter" idx="13"/>
          </p:nvPr>
        </p:nvSpPr>
        <p:spPr>
          <a:xfrm>
            <a:off x="5663790" y="3457574"/>
            <a:ext cx="2756310" cy="2390775"/>
          </a:xfrm>
        </p:spPr>
        <p:txBody>
          <a:bodyPr/>
          <a:lstStyle>
            <a:lvl1pPr>
              <a:lnSpc>
                <a:spcPts val="1100"/>
              </a:lnSpc>
              <a:spcBef>
                <a:spcPts val="600"/>
              </a:spcBef>
              <a:spcAft>
                <a:spcPts val="0"/>
              </a:spcAft>
              <a:defRPr sz="900" b="1" cap="none" spc="0" baseline="0">
                <a:solidFill>
                  <a:schemeClr val="bg2"/>
                </a:solidFill>
              </a:defRPr>
            </a:lvl1pPr>
            <a:lvl2pPr marL="114300" indent="-114300">
              <a:lnSpc>
                <a:spcPts val="1100"/>
              </a:lnSpc>
              <a:spcBef>
                <a:spcPts val="600"/>
              </a:spcBef>
              <a:spcAft>
                <a:spcPts val="0"/>
              </a:spcAft>
              <a:buClr>
                <a:schemeClr val="tx2"/>
              </a:buClr>
              <a:buFont typeface="Arial" panose="020B0604020202020204" pitchFamily="34" charset="0"/>
              <a:buChar char="•"/>
              <a:defRPr sz="900" spc="-20" baseline="0">
                <a:solidFill>
                  <a:schemeClr val="bg2"/>
                </a:solidFill>
              </a:defRPr>
            </a:lvl2pPr>
            <a:lvl3pPr>
              <a:lnSpc>
                <a:spcPts val="1300"/>
              </a:lnSpc>
              <a:spcBef>
                <a:spcPts val="0"/>
              </a:spcBef>
              <a:spcAft>
                <a:spcPts val="567"/>
              </a:spcAft>
              <a:defRPr sz="1000">
                <a:solidFill>
                  <a:schemeClr val="bg1"/>
                </a:solidFill>
              </a:defRPr>
            </a:lvl3pPr>
            <a:lvl4pPr>
              <a:lnSpc>
                <a:spcPts val="1300"/>
              </a:lnSpc>
              <a:spcBef>
                <a:spcPts val="0"/>
              </a:spcBef>
              <a:spcAft>
                <a:spcPts val="567"/>
              </a:spcAft>
              <a:defRPr sz="1000">
                <a:solidFill>
                  <a:schemeClr val="bg1"/>
                </a:solidFill>
              </a:defRPr>
            </a:lvl4pPr>
            <a:lvl5pPr>
              <a:lnSpc>
                <a:spcPts val="1300"/>
              </a:lnSpc>
              <a:spcBef>
                <a:spcPts val="0"/>
              </a:spcBef>
              <a:spcAft>
                <a:spcPts val="567"/>
              </a:spcAft>
              <a:defRPr sz="1000">
                <a:solidFill>
                  <a:schemeClr val="bg1"/>
                </a:solidFill>
              </a:defRPr>
            </a:lvl5pPr>
          </a:lstStyle>
          <a:p>
            <a:pPr lvl="0"/>
            <a:r>
              <a:rPr lang="en-US"/>
              <a:t>Click to edit Master text styles</a:t>
            </a:r>
          </a:p>
          <a:p>
            <a:pPr lvl="1"/>
            <a:r>
              <a:rPr lang="en-GB"/>
              <a:t>Level 2</a:t>
            </a:r>
            <a:endParaRPr lang="en-US"/>
          </a:p>
        </p:txBody>
      </p:sp>
      <p:sp>
        <p:nvSpPr>
          <p:cNvPr id="22" name="Text Placeholder 21"/>
          <p:cNvSpPr>
            <a:spLocks noGrp="1"/>
          </p:cNvSpPr>
          <p:nvPr>
            <p:ph type="body" sz="quarter" idx="17"/>
          </p:nvPr>
        </p:nvSpPr>
        <p:spPr>
          <a:xfrm>
            <a:off x="542925" y="1076325"/>
            <a:ext cx="4381500" cy="400050"/>
          </a:xfrm>
        </p:spPr>
        <p:txBody>
          <a:bodyPr/>
          <a:lstStyle>
            <a:lvl1pPr>
              <a:lnSpc>
                <a:spcPts val="1500"/>
              </a:lnSpc>
              <a:spcAft>
                <a:spcPts val="0"/>
              </a:spcAft>
              <a:defRPr sz="1500" b="1">
                <a:solidFill>
                  <a:schemeClr val="tx2"/>
                </a:solidFill>
              </a:defRPr>
            </a:lvl1pPr>
          </a:lstStyle>
          <a:p>
            <a:pPr lvl="0"/>
            <a:r>
              <a:rPr lang="en-US"/>
              <a:t>Click to edit Master text styles</a:t>
            </a:r>
          </a:p>
        </p:txBody>
      </p:sp>
      <p:sp>
        <p:nvSpPr>
          <p:cNvPr id="12" name="Picture Placeholder 5"/>
          <p:cNvSpPr>
            <a:spLocks noGrp="1"/>
          </p:cNvSpPr>
          <p:nvPr>
            <p:ph type="pic" sz="quarter" idx="14" hasCustomPrompt="1"/>
          </p:nvPr>
        </p:nvSpPr>
        <p:spPr>
          <a:xfrm>
            <a:off x="6743701" y="561975"/>
            <a:ext cx="1857374" cy="466725"/>
          </a:xfrm>
          <a:solidFill>
            <a:srgbClr val="BBBBBB"/>
          </a:solidFill>
        </p:spPr>
        <p:txBody>
          <a:bodyPr/>
          <a:lstStyle>
            <a:lvl1pPr algn="ctr">
              <a:defRPr sz="800"/>
            </a:lvl1pPr>
          </a:lstStyle>
          <a:p>
            <a:r>
              <a:rPr lang="en-GB"/>
              <a:t>Space for logo</a:t>
            </a:r>
            <a:endParaRPr lang="en-US"/>
          </a:p>
        </p:txBody>
      </p:sp>
      <p:sp>
        <p:nvSpPr>
          <p:cNvPr id="13"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a:p>
        </p:txBody>
      </p:sp>
    </p:spTree>
    <p:extLst>
      <p:ext uri="{BB962C8B-B14F-4D97-AF65-F5344CB8AC3E}">
        <p14:creationId xmlns:p14="http://schemas.microsoft.com/office/powerpoint/2010/main" val="1767675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ase study Option1">
    <p:bg>
      <p:bgPr>
        <a:solidFill>
          <a:srgbClr val="FFFFFF"/>
        </a:solidFill>
        <a:effectLst/>
      </p:bgPr>
    </p:bg>
    <p:spTree>
      <p:nvGrpSpPr>
        <p:cNvPr id="1" name=""/>
        <p:cNvGrpSpPr/>
        <p:nvPr/>
      </p:nvGrpSpPr>
      <p:grpSpPr>
        <a:xfrm>
          <a:off x="0" y="0"/>
          <a:ext cx="0" cy="0"/>
          <a:chOff x="0" y="0"/>
          <a:chExt cx="0" cy="0"/>
        </a:xfrm>
      </p:grpSpPr>
      <p:sp>
        <p:nvSpPr>
          <p:cNvPr id="3" name="Rectangle 2"/>
          <p:cNvSpPr/>
          <p:nvPr userDrawn="1"/>
        </p:nvSpPr>
        <p:spPr>
          <a:xfrm>
            <a:off x="3286125" y="1409700"/>
            <a:ext cx="5324475" cy="468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3286125" y="1872629"/>
            <a:ext cx="5324475" cy="409954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540000" y="417600"/>
            <a:ext cx="6070350" cy="545247"/>
          </a:xfrm>
        </p:spPr>
        <p:txBody>
          <a:bodyPr/>
          <a:lstStyle>
            <a:lvl1pPr>
              <a:defRPr>
                <a:solidFill>
                  <a:schemeClr val="tx2"/>
                </a:solidFill>
              </a:defRPr>
            </a:lvl1pPr>
          </a:lstStyle>
          <a:p>
            <a:r>
              <a:rPr lang="en-US"/>
              <a:t>Click to edit Master title style</a:t>
            </a:r>
          </a:p>
        </p:txBody>
      </p:sp>
      <p:sp>
        <p:nvSpPr>
          <p:cNvPr id="7" name="Text Placeholder 6"/>
          <p:cNvSpPr>
            <a:spLocks noGrp="1"/>
          </p:cNvSpPr>
          <p:nvPr>
            <p:ph type="body" sz="quarter" idx="10"/>
          </p:nvPr>
        </p:nvSpPr>
        <p:spPr>
          <a:xfrm>
            <a:off x="3474384" y="1437715"/>
            <a:ext cx="4983816" cy="428625"/>
          </a:xfrm>
        </p:spPr>
        <p:txBody>
          <a:bodyPr anchor="ctr" anchorCtr="0"/>
          <a:lstStyle>
            <a:lvl1pPr>
              <a:lnSpc>
                <a:spcPts val="2100"/>
              </a:lnSpc>
              <a:defRPr sz="2000" b="1">
                <a:solidFill>
                  <a:srgbClr val="FFFFFF"/>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dirty="0"/>
              <a:t>Click to edit Master text styles</a:t>
            </a:r>
          </a:p>
        </p:txBody>
      </p:sp>
      <p:sp>
        <p:nvSpPr>
          <p:cNvPr id="9" name="Text Placeholder 8"/>
          <p:cNvSpPr>
            <a:spLocks noGrp="1"/>
          </p:cNvSpPr>
          <p:nvPr>
            <p:ph type="body" sz="quarter" idx="11"/>
          </p:nvPr>
        </p:nvSpPr>
        <p:spPr>
          <a:xfrm>
            <a:off x="3495113" y="2019300"/>
            <a:ext cx="4867837" cy="3657600"/>
          </a:xfrm>
        </p:spPr>
        <p:txBody>
          <a:bodyPr numCol="2" spcCol="180000"/>
          <a:lstStyle>
            <a:lvl1pPr>
              <a:lnSpc>
                <a:spcPts val="1300"/>
              </a:lnSpc>
              <a:spcBef>
                <a:spcPts val="0"/>
              </a:spcBef>
              <a:spcAft>
                <a:spcPts val="567"/>
              </a:spcAft>
              <a:defRPr sz="1000" b="1">
                <a:solidFill>
                  <a:schemeClr val="bg2"/>
                </a:solidFill>
              </a:defRPr>
            </a:lvl1pPr>
            <a:lvl2pPr marL="0" indent="0">
              <a:lnSpc>
                <a:spcPts val="1300"/>
              </a:lnSpc>
              <a:spcBef>
                <a:spcPts val="0"/>
              </a:spcBef>
              <a:spcAft>
                <a:spcPts val="567"/>
              </a:spcAft>
              <a:buNone/>
              <a:defRPr sz="1000" spc="0" baseline="0">
                <a:solidFill>
                  <a:srgbClr val="000000"/>
                </a:solidFill>
              </a:defRPr>
            </a:lvl2pPr>
            <a:lvl3pPr marL="85725" indent="-85725">
              <a:lnSpc>
                <a:spcPts val="1300"/>
              </a:lnSpc>
              <a:spcBef>
                <a:spcPts val="0"/>
              </a:spcBef>
              <a:spcAft>
                <a:spcPts val="567"/>
              </a:spcAft>
              <a:buClr>
                <a:schemeClr val="bg2"/>
              </a:buClr>
              <a:buFont typeface="Arial" panose="020B0604020202020204" pitchFamily="34" charset="0"/>
              <a:buChar char="-"/>
              <a:defRPr sz="10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dirty="0"/>
              <a:t>Click to edit Master text styles</a:t>
            </a:r>
          </a:p>
          <a:p>
            <a:pPr lvl="1"/>
            <a:r>
              <a:rPr lang="en-US" dirty="0"/>
              <a:t>Second level</a:t>
            </a:r>
          </a:p>
          <a:p>
            <a:pPr lvl="2"/>
            <a:r>
              <a:rPr lang="en-GB" dirty="0"/>
              <a:t>Third level</a:t>
            </a:r>
            <a:endParaRPr lang="en-US" dirty="0"/>
          </a:p>
        </p:txBody>
      </p:sp>
      <p:sp>
        <p:nvSpPr>
          <p:cNvPr id="10" name="Picture Placeholder 5"/>
          <p:cNvSpPr>
            <a:spLocks noGrp="1"/>
          </p:cNvSpPr>
          <p:nvPr>
            <p:ph type="pic" sz="quarter" idx="12" hasCustomPrompt="1"/>
          </p:nvPr>
        </p:nvSpPr>
        <p:spPr>
          <a:xfrm>
            <a:off x="542925" y="1409700"/>
            <a:ext cx="2562225" cy="2190750"/>
          </a:xfrm>
          <a:solidFill>
            <a:srgbClr val="BBBBBB"/>
          </a:solidFill>
        </p:spPr>
        <p:txBody>
          <a:bodyPr tIns="1440000"/>
          <a:lstStyle>
            <a:lvl1pPr algn="ctr">
              <a:defRPr sz="1000" b="0"/>
            </a:lvl1pPr>
          </a:lstStyle>
          <a:p>
            <a:r>
              <a:rPr lang="en-GB"/>
              <a:t>insert photographic image</a:t>
            </a:r>
            <a:endParaRPr lang="en-US"/>
          </a:p>
        </p:txBody>
      </p:sp>
      <p:sp>
        <p:nvSpPr>
          <p:cNvPr id="11" name="Picture Placeholder 5"/>
          <p:cNvSpPr>
            <a:spLocks noGrp="1"/>
          </p:cNvSpPr>
          <p:nvPr>
            <p:ph type="pic" sz="quarter" idx="13" hasCustomPrompt="1"/>
          </p:nvPr>
        </p:nvSpPr>
        <p:spPr>
          <a:xfrm>
            <a:off x="542925" y="3762375"/>
            <a:ext cx="2562225" cy="2190750"/>
          </a:xfrm>
          <a:solidFill>
            <a:srgbClr val="BBBBBB"/>
          </a:solidFill>
        </p:spPr>
        <p:txBody>
          <a:bodyPr tIns="1440000"/>
          <a:lstStyle>
            <a:lvl1pPr algn="ctr">
              <a:defRPr sz="1000" b="0"/>
            </a:lvl1pPr>
          </a:lstStyle>
          <a:p>
            <a:r>
              <a:rPr lang="en-GB"/>
              <a:t>insert photographic image</a:t>
            </a:r>
            <a:endParaRPr lang="en-US"/>
          </a:p>
        </p:txBody>
      </p:sp>
      <p:sp>
        <p:nvSpPr>
          <p:cNvPr id="6" name="Picture Placeholder 5"/>
          <p:cNvSpPr>
            <a:spLocks noGrp="1"/>
          </p:cNvSpPr>
          <p:nvPr>
            <p:ph type="pic" sz="quarter" idx="14" hasCustomPrompt="1"/>
          </p:nvPr>
        </p:nvSpPr>
        <p:spPr>
          <a:xfrm>
            <a:off x="6743701" y="561975"/>
            <a:ext cx="1857374" cy="466725"/>
          </a:xfrm>
          <a:solidFill>
            <a:srgbClr val="BBBBBB"/>
          </a:solidFill>
        </p:spPr>
        <p:txBody>
          <a:bodyPr/>
          <a:lstStyle>
            <a:lvl1pPr algn="ctr">
              <a:defRPr sz="800"/>
            </a:lvl1pPr>
          </a:lstStyle>
          <a:p>
            <a:r>
              <a:rPr lang="en-GB"/>
              <a:t>Space for logo</a:t>
            </a:r>
            <a:endParaRPr lang="en-US"/>
          </a:p>
        </p:txBody>
      </p:sp>
      <p:sp>
        <p:nvSpPr>
          <p:cNvPr id="12"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a:p>
        </p:txBody>
      </p:sp>
    </p:spTree>
    <p:extLst>
      <p:ext uri="{BB962C8B-B14F-4D97-AF65-F5344CB8AC3E}">
        <p14:creationId xmlns:p14="http://schemas.microsoft.com/office/powerpoint/2010/main" val="2456063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Option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7675" y="1681200"/>
            <a:ext cx="3733800" cy="2063261"/>
          </a:xfrm>
        </p:spPr>
        <p:txBody>
          <a:bodyPr anchor="t" anchorCtr="0"/>
          <a:lstStyle>
            <a:lvl1pPr algn="l">
              <a:lnSpc>
                <a:spcPts val="4200"/>
              </a:lnSpc>
              <a:defRPr sz="3600" spc="20" baseline="0">
                <a:solidFill>
                  <a:schemeClr val="bg2"/>
                </a:solidFill>
                <a:latin typeface="+mj-lt"/>
              </a:defRPr>
            </a:lvl1pPr>
          </a:lstStyle>
          <a:p>
            <a:r>
              <a:rPr lang="en-US"/>
              <a:t>Click to edit Master title style</a:t>
            </a:r>
            <a:endParaRPr lang="en-GB"/>
          </a:p>
        </p:txBody>
      </p:sp>
      <p:sp>
        <p:nvSpPr>
          <p:cNvPr id="3" name="Subtitle 2"/>
          <p:cNvSpPr>
            <a:spLocks noGrp="1"/>
          </p:cNvSpPr>
          <p:nvPr>
            <p:ph type="subTitle" idx="1"/>
          </p:nvPr>
        </p:nvSpPr>
        <p:spPr>
          <a:xfrm>
            <a:off x="446400" y="4057200"/>
            <a:ext cx="3444109" cy="1130791"/>
          </a:xfrm>
        </p:spPr>
        <p:txBody>
          <a:bodyPr/>
          <a:lstStyle>
            <a:lvl1pPr marL="0" indent="0" algn="l">
              <a:lnSpc>
                <a:spcPts val="2400"/>
              </a:lnSpc>
              <a:spcAft>
                <a:spcPts val="0"/>
              </a:spcAft>
              <a:buNone/>
              <a:defRPr sz="1800" b="0" i="0">
                <a:solidFill>
                  <a:schemeClr val="bg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14" name="Text Placeholder 13"/>
          <p:cNvSpPr>
            <a:spLocks noGrp="1"/>
          </p:cNvSpPr>
          <p:nvPr>
            <p:ph type="body" sz="quarter" idx="10"/>
          </p:nvPr>
        </p:nvSpPr>
        <p:spPr>
          <a:xfrm>
            <a:off x="444522" y="6265863"/>
            <a:ext cx="3965553" cy="285750"/>
          </a:xfrm>
        </p:spPr>
        <p:txBody>
          <a:bodyPr/>
          <a:lstStyle>
            <a:lvl1pPr>
              <a:lnSpc>
                <a:spcPts val="2200"/>
              </a:lnSpc>
              <a:spcAft>
                <a:spcPts val="0"/>
              </a:spcAft>
              <a:defRPr sz="1800" b="0" i="0">
                <a:solidFill>
                  <a:schemeClr val="bg2"/>
                </a:solidFill>
                <a:latin typeface="+mn-lt"/>
              </a:defRPr>
            </a:lvl1pPr>
          </a:lstStyle>
          <a:p>
            <a:pPr lvl="0"/>
            <a:r>
              <a:rPr lang="en-US"/>
              <a:t>Click to edit Master text styles</a:t>
            </a:r>
          </a:p>
        </p:txBody>
      </p:sp>
      <p:sp>
        <p:nvSpPr>
          <p:cNvPr id="9" name="Picture Placeholder 6"/>
          <p:cNvSpPr>
            <a:spLocks noGrp="1"/>
          </p:cNvSpPr>
          <p:nvPr>
            <p:ph type="pic" sz="quarter" idx="12" hasCustomPrompt="1"/>
          </p:nvPr>
        </p:nvSpPr>
        <p:spPr>
          <a:xfrm>
            <a:off x="4581524" y="0"/>
            <a:ext cx="4562475"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0375" y="409107"/>
            <a:ext cx="1144800" cy="811050"/>
          </a:xfrm>
          <a:prstGeom prst="rect">
            <a:avLst/>
          </a:prstGeom>
        </p:spPr>
      </p:pic>
    </p:spTree>
    <p:extLst>
      <p:ext uri="{BB962C8B-B14F-4D97-AF65-F5344CB8AC3E}">
        <p14:creationId xmlns:p14="http://schemas.microsoft.com/office/powerpoint/2010/main" val="13794983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ase study Option2">
    <p:bg>
      <p:bgPr>
        <a:solidFill>
          <a:srgbClr val="FFFFFF"/>
        </a:solidFill>
        <a:effectLst/>
      </p:bgPr>
    </p:bg>
    <p:spTree>
      <p:nvGrpSpPr>
        <p:cNvPr id="1" name=""/>
        <p:cNvGrpSpPr/>
        <p:nvPr/>
      </p:nvGrpSpPr>
      <p:grpSpPr>
        <a:xfrm>
          <a:off x="0" y="0"/>
          <a:ext cx="0" cy="0"/>
          <a:chOff x="0" y="0"/>
          <a:chExt cx="0" cy="0"/>
        </a:xfrm>
      </p:grpSpPr>
      <p:sp>
        <p:nvSpPr>
          <p:cNvPr id="3" name="Rectangle 2"/>
          <p:cNvSpPr/>
          <p:nvPr userDrawn="1"/>
        </p:nvSpPr>
        <p:spPr>
          <a:xfrm>
            <a:off x="3286125" y="1409700"/>
            <a:ext cx="5324475" cy="46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 name="Rectangle 4"/>
          <p:cNvSpPr/>
          <p:nvPr userDrawn="1"/>
        </p:nvSpPr>
        <p:spPr>
          <a:xfrm>
            <a:off x="3286125" y="1872629"/>
            <a:ext cx="5324475" cy="409954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540000" y="417600"/>
            <a:ext cx="6079875" cy="545247"/>
          </a:xfrm>
        </p:spPr>
        <p:txBody>
          <a:bodyPr/>
          <a:lstStyle>
            <a:lvl1pPr>
              <a:defRPr>
                <a:solidFill>
                  <a:schemeClr val="tx2"/>
                </a:solidFill>
              </a:defRPr>
            </a:lvl1pPr>
          </a:lstStyle>
          <a:p>
            <a:r>
              <a:rPr lang="en-US"/>
              <a:t>Click to edit Master title style</a:t>
            </a:r>
          </a:p>
        </p:txBody>
      </p:sp>
      <p:sp>
        <p:nvSpPr>
          <p:cNvPr id="7" name="Text Placeholder 6"/>
          <p:cNvSpPr>
            <a:spLocks noGrp="1"/>
          </p:cNvSpPr>
          <p:nvPr>
            <p:ph type="body" sz="quarter" idx="10"/>
          </p:nvPr>
        </p:nvSpPr>
        <p:spPr>
          <a:xfrm>
            <a:off x="3474384" y="1447240"/>
            <a:ext cx="4983816" cy="428625"/>
          </a:xfrm>
        </p:spPr>
        <p:txBody>
          <a:bodyPr anchor="ctr" anchorCtr="0"/>
          <a:lstStyle>
            <a:lvl1pPr>
              <a:lnSpc>
                <a:spcPts val="2100"/>
              </a:lnSpc>
              <a:defRPr sz="2000" b="1">
                <a:solidFill>
                  <a:schemeClr val="bg2"/>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dirty="0"/>
              <a:t>Click to edit Master text styles</a:t>
            </a:r>
          </a:p>
        </p:txBody>
      </p:sp>
      <p:sp>
        <p:nvSpPr>
          <p:cNvPr id="9" name="Text Placeholder 8"/>
          <p:cNvSpPr>
            <a:spLocks noGrp="1"/>
          </p:cNvSpPr>
          <p:nvPr>
            <p:ph type="body" sz="quarter" idx="11"/>
          </p:nvPr>
        </p:nvSpPr>
        <p:spPr>
          <a:xfrm>
            <a:off x="3495113" y="2019300"/>
            <a:ext cx="4867837" cy="3657600"/>
          </a:xfrm>
        </p:spPr>
        <p:txBody>
          <a:bodyPr numCol="2" spcCol="180000"/>
          <a:lstStyle>
            <a:lvl1pPr>
              <a:lnSpc>
                <a:spcPts val="1300"/>
              </a:lnSpc>
              <a:spcBef>
                <a:spcPts val="0"/>
              </a:spcBef>
              <a:spcAft>
                <a:spcPts val="567"/>
              </a:spcAft>
              <a:defRPr sz="1000" b="1">
                <a:solidFill>
                  <a:schemeClr val="bg2"/>
                </a:solidFill>
              </a:defRPr>
            </a:lvl1pPr>
            <a:lvl2pPr marL="0" indent="0">
              <a:lnSpc>
                <a:spcPts val="1300"/>
              </a:lnSpc>
              <a:spcBef>
                <a:spcPts val="0"/>
              </a:spcBef>
              <a:spcAft>
                <a:spcPts val="567"/>
              </a:spcAft>
              <a:buNone/>
              <a:defRPr sz="1000" spc="0" baseline="0">
                <a:solidFill>
                  <a:srgbClr val="000000"/>
                </a:solidFill>
              </a:defRPr>
            </a:lvl2pPr>
            <a:lvl3pPr marL="85725" indent="-85725">
              <a:lnSpc>
                <a:spcPts val="1300"/>
              </a:lnSpc>
              <a:spcBef>
                <a:spcPts val="0"/>
              </a:spcBef>
              <a:spcAft>
                <a:spcPts val="567"/>
              </a:spcAft>
              <a:buClr>
                <a:schemeClr val="bg2"/>
              </a:buClr>
              <a:buFont typeface="Arial" panose="020B0604020202020204" pitchFamily="34" charset="0"/>
              <a:buChar char="-"/>
              <a:defRPr sz="10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dirty="0"/>
              <a:t>Click to edit Master text styles</a:t>
            </a:r>
          </a:p>
          <a:p>
            <a:pPr lvl="1"/>
            <a:r>
              <a:rPr lang="en-US" dirty="0"/>
              <a:t>Second level</a:t>
            </a:r>
          </a:p>
          <a:p>
            <a:pPr lvl="2"/>
            <a:r>
              <a:rPr lang="en-GB" dirty="0"/>
              <a:t>Third level</a:t>
            </a:r>
            <a:endParaRPr lang="en-US" dirty="0"/>
          </a:p>
        </p:txBody>
      </p:sp>
      <p:sp>
        <p:nvSpPr>
          <p:cNvPr id="10" name="Picture Placeholder 5"/>
          <p:cNvSpPr>
            <a:spLocks noGrp="1"/>
          </p:cNvSpPr>
          <p:nvPr>
            <p:ph type="pic" sz="quarter" idx="12" hasCustomPrompt="1"/>
          </p:nvPr>
        </p:nvSpPr>
        <p:spPr>
          <a:xfrm>
            <a:off x="542925" y="1409700"/>
            <a:ext cx="2562225" cy="2190750"/>
          </a:xfrm>
          <a:solidFill>
            <a:srgbClr val="BBBBBB"/>
          </a:solidFill>
        </p:spPr>
        <p:txBody>
          <a:bodyPr tIns="1440000"/>
          <a:lstStyle>
            <a:lvl1pPr algn="ctr">
              <a:defRPr sz="1000" b="0"/>
            </a:lvl1pPr>
          </a:lstStyle>
          <a:p>
            <a:r>
              <a:rPr lang="en-GB"/>
              <a:t>insert photographic image</a:t>
            </a:r>
            <a:endParaRPr lang="en-US"/>
          </a:p>
        </p:txBody>
      </p:sp>
      <p:sp>
        <p:nvSpPr>
          <p:cNvPr id="11" name="Picture Placeholder 5"/>
          <p:cNvSpPr>
            <a:spLocks noGrp="1"/>
          </p:cNvSpPr>
          <p:nvPr>
            <p:ph type="pic" sz="quarter" idx="13" hasCustomPrompt="1"/>
          </p:nvPr>
        </p:nvSpPr>
        <p:spPr>
          <a:xfrm>
            <a:off x="542925" y="3762375"/>
            <a:ext cx="2562225" cy="2190750"/>
          </a:xfrm>
          <a:solidFill>
            <a:srgbClr val="BBBBBB"/>
          </a:solidFill>
        </p:spPr>
        <p:txBody>
          <a:bodyPr tIns="1440000"/>
          <a:lstStyle>
            <a:lvl1pPr algn="ctr">
              <a:defRPr sz="1000" b="0"/>
            </a:lvl1pPr>
          </a:lstStyle>
          <a:p>
            <a:r>
              <a:rPr lang="en-GB"/>
              <a:t>insert photographic image</a:t>
            </a:r>
            <a:endParaRPr lang="en-US"/>
          </a:p>
        </p:txBody>
      </p:sp>
      <p:sp>
        <p:nvSpPr>
          <p:cNvPr id="12" name="Picture Placeholder 5"/>
          <p:cNvSpPr>
            <a:spLocks noGrp="1"/>
          </p:cNvSpPr>
          <p:nvPr>
            <p:ph type="pic" sz="quarter" idx="14" hasCustomPrompt="1"/>
          </p:nvPr>
        </p:nvSpPr>
        <p:spPr>
          <a:xfrm>
            <a:off x="6743701" y="561975"/>
            <a:ext cx="1857374" cy="466725"/>
          </a:xfrm>
          <a:solidFill>
            <a:srgbClr val="BBBBBB"/>
          </a:solidFill>
        </p:spPr>
        <p:txBody>
          <a:bodyPr/>
          <a:lstStyle>
            <a:lvl1pPr algn="ctr">
              <a:defRPr sz="800"/>
            </a:lvl1pPr>
          </a:lstStyle>
          <a:p>
            <a:r>
              <a:rPr lang="en-GB"/>
              <a:t>Space for logo</a:t>
            </a:r>
            <a:endParaRPr lang="en-US"/>
          </a:p>
        </p:txBody>
      </p:sp>
      <p:sp>
        <p:nvSpPr>
          <p:cNvPr id="13"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a:p>
        </p:txBody>
      </p:sp>
    </p:spTree>
    <p:extLst>
      <p:ext uri="{BB962C8B-B14F-4D97-AF65-F5344CB8AC3E}">
        <p14:creationId xmlns:p14="http://schemas.microsoft.com/office/powerpoint/2010/main" val="29516895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ample Boxed Text x3">
    <p:bg>
      <p:bgPr>
        <a:solidFill>
          <a:srgbClr val="FFFFFF"/>
        </a:solidFill>
        <a:effectLst/>
      </p:bgPr>
    </p:bg>
    <p:spTree>
      <p:nvGrpSpPr>
        <p:cNvPr id="1" name=""/>
        <p:cNvGrpSpPr/>
        <p:nvPr/>
      </p:nvGrpSpPr>
      <p:grpSpPr>
        <a:xfrm>
          <a:off x="0" y="0"/>
          <a:ext cx="0" cy="0"/>
          <a:chOff x="0" y="0"/>
          <a:chExt cx="0" cy="0"/>
        </a:xfrm>
      </p:grpSpPr>
      <p:sp>
        <p:nvSpPr>
          <p:cNvPr id="3" name="Rectangle 2"/>
          <p:cNvSpPr/>
          <p:nvPr userDrawn="1"/>
        </p:nvSpPr>
        <p:spPr>
          <a:xfrm>
            <a:off x="539109" y="2669156"/>
            <a:ext cx="2602800" cy="468000"/>
          </a:xfrm>
          <a:prstGeom prst="rect">
            <a:avLst/>
          </a:prstGeom>
          <a:solidFill>
            <a:srgbClr val="03873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p:cNvSpPr/>
          <p:nvPr userDrawn="1"/>
        </p:nvSpPr>
        <p:spPr>
          <a:xfrm>
            <a:off x="539109" y="3129775"/>
            <a:ext cx="2602800" cy="214006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540000" y="417600"/>
            <a:ext cx="6359526" cy="944475"/>
          </a:xfrm>
        </p:spPr>
        <p:txBody>
          <a:bodyPr/>
          <a:lstStyle>
            <a:lvl1pPr>
              <a:defRPr>
                <a:solidFill>
                  <a:schemeClr val="tx2"/>
                </a:solidFill>
              </a:defRPr>
            </a:lvl1pPr>
          </a:lstStyle>
          <a:p>
            <a:r>
              <a:rPr lang="en-US" dirty="0"/>
              <a:t>Click to edit Master title style</a:t>
            </a:r>
          </a:p>
        </p:txBody>
      </p:sp>
      <p:sp>
        <p:nvSpPr>
          <p:cNvPr id="7" name="Text Placeholder 6"/>
          <p:cNvSpPr>
            <a:spLocks noGrp="1"/>
          </p:cNvSpPr>
          <p:nvPr>
            <p:ph type="body" sz="quarter" idx="10"/>
          </p:nvPr>
        </p:nvSpPr>
        <p:spPr>
          <a:xfrm>
            <a:off x="724618" y="2687950"/>
            <a:ext cx="2191109" cy="428625"/>
          </a:xfrm>
        </p:spPr>
        <p:txBody>
          <a:bodyPr anchor="ctr" anchorCtr="0"/>
          <a:lstStyle>
            <a:lvl1pPr algn="ctr">
              <a:lnSpc>
                <a:spcPts val="2100"/>
              </a:lnSpc>
              <a:defRPr sz="2000" b="1">
                <a:solidFill>
                  <a:srgbClr val="FFFFFF"/>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endParaRPr lang="en-US"/>
          </a:p>
        </p:txBody>
      </p:sp>
      <p:sp>
        <p:nvSpPr>
          <p:cNvPr id="9" name="Text Placeholder 8"/>
          <p:cNvSpPr>
            <a:spLocks noGrp="1"/>
          </p:cNvSpPr>
          <p:nvPr>
            <p:ph type="body" sz="quarter" idx="11"/>
          </p:nvPr>
        </p:nvSpPr>
        <p:spPr>
          <a:xfrm>
            <a:off x="737419" y="3226998"/>
            <a:ext cx="2245969" cy="1552036"/>
          </a:xfrm>
        </p:spPr>
        <p:txBody>
          <a:bodyPr numCol="1" spcCol="0"/>
          <a:lstStyle>
            <a:lvl1pPr>
              <a:lnSpc>
                <a:spcPts val="1400"/>
              </a:lnSpc>
              <a:spcBef>
                <a:spcPts val="0"/>
              </a:spcBef>
              <a:spcAft>
                <a:spcPts val="0"/>
              </a:spcAft>
              <a:defRPr sz="12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a:p>
            <a:pPr lvl="1"/>
            <a:r>
              <a:rPr lang="en-US"/>
              <a:t>Second level</a:t>
            </a:r>
          </a:p>
          <a:p>
            <a:pPr lvl="2"/>
            <a:r>
              <a:rPr lang="en-GB"/>
              <a:t>Third level</a:t>
            </a:r>
            <a:endParaRPr lang="en-US"/>
          </a:p>
        </p:txBody>
      </p:sp>
      <p:sp>
        <p:nvSpPr>
          <p:cNvPr id="17" name="Rectangle 16"/>
          <p:cNvSpPr/>
          <p:nvPr userDrawn="1"/>
        </p:nvSpPr>
        <p:spPr>
          <a:xfrm>
            <a:off x="3290737" y="2669156"/>
            <a:ext cx="2602800" cy="468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7"/>
          <p:cNvSpPr/>
          <p:nvPr userDrawn="1"/>
        </p:nvSpPr>
        <p:spPr>
          <a:xfrm>
            <a:off x="3290737" y="3129775"/>
            <a:ext cx="2602800" cy="214006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6"/>
          <p:cNvSpPr>
            <a:spLocks noGrp="1"/>
          </p:cNvSpPr>
          <p:nvPr>
            <p:ph type="body" sz="quarter" idx="12"/>
          </p:nvPr>
        </p:nvSpPr>
        <p:spPr>
          <a:xfrm>
            <a:off x="3476246" y="2687950"/>
            <a:ext cx="2191109" cy="428625"/>
          </a:xfrm>
        </p:spPr>
        <p:txBody>
          <a:bodyPr anchor="ctr" anchorCtr="0"/>
          <a:lstStyle>
            <a:lvl1pPr algn="ctr">
              <a:lnSpc>
                <a:spcPts val="2100"/>
              </a:lnSpc>
              <a:defRPr sz="2000" b="1">
                <a:solidFill>
                  <a:srgbClr val="FFFFFF"/>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endParaRPr lang="en-US"/>
          </a:p>
        </p:txBody>
      </p:sp>
      <p:sp>
        <p:nvSpPr>
          <p:cNvPr id="20" name="Text Placeholder 8"/>
          <p:cNvSpPr>
            <a:spLocks noGrp="1"/>
          </p:cNvSpPr>
          <p:nvPr>
            <p:ph type="body" sz="quarter" idx="13"/>
          </p:nvPr>
        </p:nvSpPr>
        <p:spPr>
          <a:xfrm>
            <a:off x="3489047" y="3226998"/>
            <a:ext cx="2245969" cy="1552036"/>
          </a:xfrm>
        </p:spPr>
        <p:txBody>
          <a:bodyPr numCol="1" spcCol="0"/>
          <a:lstStyle>
            <a:lvl1pPr>
              <a:lnSpc>
                <a:spcPts val="1400"/>
              </a:lnSpc>
              <a:spcBef>
                <a:spcPts val="0"/>
              </a:spcBef>
              <a:spcAft>
                <a:spcPts val="0"/>
              </a:spcAft>
              <a:defRPr sz="12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a:p>
            <a:pPr lvl="1"/>
            <a:r>
              <a:rPr lang="en-US"/>
              <a:t>Second level</a:t>
            </a:r>
          </a:p>
          <a:p>
            <a:pPr lvl="2"/>
            <a:r>
              <a:rPr lang="en-GB"/>
              <a:t>Third level</a:t>
            </a:r>
            <a:endParaRPr lang="en-US"/>
          </a:p>
        </p:txBody>
      </p:sp>
      <p:sp>
        <p:nvSpPr>
          <p:cNvPr id="21" name="Rectangle 20"/>
          <p:cNvSpPr/>
          <p:nvPr userDrawn="1"/>
        </p:nvSpPr>
        <p:spPr>
          <a:xfrm>
            <a:off x="6023270" y="2669156"/>
            <a:ext cx="2602800" cy="4680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Rectangle 21"/>
          <p:cNvSpPr/>
          <p:nvPr userDrawn="1"/>
        </p:nvSpPr>
        <p:spPr>
          <a:xfrm>
            <a:off x="6023270" y="3129775"/>
            <a:ext cx="2602800" cy="214006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6"/>
          <p:cNvSpPr>
            <a:spLocks noGrp="1"/>
          </p:cNvSpPr>
          <p:nvPr>
            <p:ph type="body" sz="quarter" idx="14"/>
          </p:nvPr>
        </p:nvSpPr>
        <p:spPr>
          <a:xfrm>
            <a:off x="6208779" y="2687950"/>
            <a:ext cx="2191109" cy="428625"/>
          </a:xfrm>
        </p:spPr>
        <p:txBody>
          <a:bodyPr anchor="ctr" anchorCtr="0"/>
          <a:lstStyle>
            <a:lvl1pPr algn="ctr">
              <a:lnSpc>
                <a:spcPts val="2100"/>
              </a:lnSpc>
              <a:defRPr sz="2000" b="1">
                <a:solidFill>
                  <a:srgbClr val="FFFFFF"/>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endParaRPr lang="en-US"/>
          </a:p>
        </p:txBody>
      </p:sp>
      <p:sp>
        <p:nvSpPr>
          <p:cNvPr id="24" name="Text Placeholder 8"/>
          <p:cNvSpPr>
            <a:spLocks noGrp="1"/>
          </p:cNvSpPr>
          <p:nvPr>
            <p:ph type="body" sz="quarter" idx="15"/>
          </p:nvPr>
        </p:nvSpPr>
        <p:spPr>
          <a:xfrm>
            <a:off x="6221580" y="3226998"/>
            <a:ext cx="2245969" cy="1552036"/>
          </a:xfrm>
        </p:spPr>
        <p:txBody>
          <a:bodyPr numCol="1" spcCol="0"/>
          <a:lstStyle>
            <a:lvl1pPr>
              <a:lnSpc>
                <a:spcPts val="1400"/>
              </a:lnSpc>
              <a:spcBef>
                <a:spcPts val="0"/>
              </a:spcBef>
              <a:spcAft>
                <a:spcPts val="0"/>
              </a:spcAft>
              <a:defRPr sz="12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a:p>
            <a:pPr lvl="1"/>
            <a:r>
              <a:rPr lang="en-US"/>
              <a:t>Second level</a:t>
            </a:r>
          </a:p>
          <a:p>
            <a:pPr lvl="2"/>
            <a:r>
              <a:rPr lang="en-GB"/>
              <a:t>Third level</a:t>
            </a:r>
            <a:endParaRPr lang="en-US"/>
          </a:p>
        </p:txBody>
      </p:sp>
      <p:sp>
        <p:nvSpPr>
          <p:cNvPr id="25" name="Text Placeholder 4"/>
          <p:cNvSpPr>
            <a:spLocks noGrp="1"/>
          </p:cNvSpPr>
          <p:nvPr>
            <p:ph type="body" sz="quarter" idx="16"/>
          </p:nvPr>
        </p:nvSpPr>
        <p:spPr>
          <a:xfrm>
            <a:off x="552450" y="1685925"/>
            <a:ext cx="4495800" cy="647700"/>
          </a:xfrm>
        </p:spPr>
        <p:txBody>
          <a:bodyPr/>
          <a:lstStyle>
            <a:lvl1pPr>
              <a:defRPr>
                <a:solidFill>
                  <a:srgbClr val="000000"/>
                </a:solidFill>
              </a:defRPr>
            </a:lvl1pPr>
          </a:lstStyle>
          <a:p>
            <a:pPr lvl="0"/>
            <a:r>
              <a:rPr lang="en-US"/>
              <a:t>Click to edit Master text styles</a:t>
            </a:r>
          </a:p>
        </p:txBody>
      </p:sp>
      <p:sp>
        <p:nvSpPr>
          <p:cNvPr id="16"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a:p>
        </p:txBody>
      </p:sp>
    </p:spTree>
    <p:extLst>
      <p:ext uri="{BB962C8B-B14F-4D97-AF65-F5344CB8AC3E}">
        <p14:creationId xmlns:p14="http://schemas.microsoft.com/office/powerpoint/2010/main" val="8967457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ample Boxed Text with Image x3">
    <p:bg>
      <p:bgPr>
        <a:solidFill>
          <a:srgbClr val="FFFFFF"/>
        </a:solidFill>
        <a:effectLst/>
      </p:bgPr>
    </p:bg>
    <p:spTree>
      <p:nvGrpSpPr>
        <p:cNvPr id="1" name=""/>
        <p:cNvGrpSpPr/>
        <p:nvPr/>
      </p:nvGrpSpPr>
      <p:grpSpPr>
        <a:xfrm>
          <a:off x="0" y="0"/>
          <a:ext cx="0" cy="0"/>
          <a:chOff x="0" y="0"/>
          <a:chExt cx="0" cy="0"/>
        </a:xfrm>
      </p:grpSpPr>
      <p:sp>
        <p:nvSpPr>
          <p:cNvPr id="16" name="Picture Placeholder 5"/>
          <p:cNvSpPr>
            <a:spLocks noGrp="1"/>
          </p:cNvSpPr>
          <p:nvPr>
            <p:ph type="pic" sz="quarter" idx="17" hasCustomPrompt="1"/>
          </p:nvPr>
        </p:nvSpPr>
        <p:spPr>
          <a:xfrm>
            <a:off x="539109" y="4067175"/>
            <a:ext cx="2584800" cy="1752600"/>
          </a:xfrm>
          <a:solidFill>
            <a:srgbClr val="BBBBBB"/>
          </a:solidFill>
        </p:spPr>
        <p:txBody>
          <a:bodyPr tIns="1152000"/>
          <a:lstStyle>
            <a:lvl1pPr algn="ctr">
              <a:defRPr sz="1000" b="0"/>
            </a:lvl1pPr>
          </a:lstStyle>
          <a:p>
            <a:r>
              <a:rPr lang="en-GB"/>
              <a:t>insert photographic image</a:t>
            </a:r>
            <a:endParaRPr lang="en-US"/>
          </a:p>
        </p:txBody>
      </p:sp>
      <p:sp>
        <p:nvSpPr>
          <p:cNvPr id="5" name="Rectangle 4"/>
          <p:cNvSpPr/>
          <p:nvPr userDrawn="1"/>
        </p:nvSpPr>
        <p:spPr>
          <a:xfrm>
            <a:off x="539109" y="2377300"/>
            <a:ext cx="2584800" cy="171845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22"/>
          </p:nvPr>
        </p:nvSpPr>
        <p:spPr>
          <a:xfrm>
            <a:off x="676275" y="2549525"/>
            <a:ext cx="2362200" cy="1149910"/>
          </a:xfrm>
        </p:spPr>
        <p:txBody>
          <a:bodyPr anchor="ctr"/>
          <a:lstStyle>
            <a:lvl1pPr algn="ctr">
              <a:lnSpc>
                <a:spcPct val="100000"/>
              </a:lnSpc>
              <a:defRPr sz="7300" b="1">
                <a:solidFill>
                  <a:schemeClr val="tx2"/>
                </a:solidFill>
              </a:defRPr>
            </a:lvl1pPr>
          </a:lstStyle>
          <a:p>
            <a:pPr lvl="0"/>
            <a:r>
              <a:rPr lang="en-US" dirty="0"/>
              <a:t>Click</a:t>
            </a:r>
          </a:p>
        </p:txBody>
      </p:sp>
      <p:sp>
        <p:nvSpPr>
          <p:cNvPr id="26" name="Rectangle 25"/>
          <p:cNvSpPr/>
          <p:nvPr userDrawn="1"/>
        </p:nvSpPr>
        <p:spPr>
          <a:xfrm>
            <a:off x="3282309" y="2377300"/>
            <a:ext cx="2584800" cy="171845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6025509" y="2377300"/>
            <a:ext cx="2584800" cy="171845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540000" y="417600"/>
            <a:ext cx="6359526" cy="944475"/>
          </a:xfrm>
        </p:spPr>
        <p:txBody>
          <a:bodyPr/>
          <a:lstStyle>
            <a:lvl1pPr>
              <a:defRPr>
                <a:solidFill>
                  <a:schemeClr val="tx2"/>
                </a:solidFill>
              </a:defRPr>
            </a:lvl1pPr>
          </a:lstStyle>
          <a:p>
            <a:r>
              <a:rPr lang="en-US"/>
              <a:t>Click to edit Master title style</a:t>
            </a:r>
          </a:p>
        </p:txBody>
      </p:sp>
      <p:sp>
        <p:nvSpPr>
          <p:cNvPr id="9" name="Text Placeholder 8"/>
          <p:cNvSpPr>
            <a:spLocks noGrp="1"/>
          </p:cNvSpPr>
          <p:nvPr>
            <p:ph type="body" sz="quarter" idx="11"/>
          </p:nvPr>
        </p:nvSpPr>
        <p:spPr>
          <a:xfrm>
            <a:off x="676275" y="3503223"/>
            <a:ext cx="2362200" cy="440127"/>
          </a:xfrm>
        </p:spPr>
        <p:txBody>
          <a:bodyPr numCol="1" spcCol="0" anchor="b" anchorCtr="0"/>
          <a:lstStyle>
            <a:lvl1pPr algn="ctr">
              <a:lnSpc>
                <a:spcPts val="1400"/>
              </a:lnSpc>
              <a:spcBef>
                <a:spcPts val="0"/>
              </a:spcBef>
              <a:spcAft>
                <a:spcPts val="0"/>
              </a:spcAft>
              <a:defRPr sz="16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p:txBody>
      </p:sp>
      <p:sp>
        <p:nvSpPr>
          <p:cNvPr id="25" name="Text Placeholder 4"/>
          <p:cNvSpPr>
            <a:spLocks noGrp="1"/>
          </p:cNvSpPr>
          <p:nvPr>
            <p:ph type="body" sz="quarter" idx="16"/>
          </p:nvPr>
        </p:nvSpPr>
        <p:spPr>
          <a:xfrm>
            <a:off x="552450" y="1685925"/>
            <a:ext cx="4495800" cy="647700"/>
          </a:xfrm>
        </p:spPr>
        <p:txBody>
          <a:bodyPr/>
          <a:lstStyle>
            <a:lvl1pPr>
              <a:defRPr>
                <a:solidFill>
                  <a:srgbClr val="000000"/>
                </a:solidFill>
              </a:defRPr>
            </a:lvl1pPr>
          </a:lstStyle>
          <a:p>
            <a:pPr lvl="0"/>
            <a:r>
              <a:rPr lang="en-US"/>
              <a:t>Click to edit Master text styles</a:t>
            </a:r>
          </a:p>
        </p:txBody>
      </p:sp>
      <p:sp>
        <p:nvSpPr>
          <p:cNvPr id="27" name="Text Placeholder 8"/>
          <p:cNvSpPr>
            <a:spLocks noGrp="1"/>
          </p:cNvSpPr>
          <p:nvPr>
            <p:ph type="body" sz="quarter" idx="18"/>
          </p:nvPr>
        </p:nvSpPr>
        <p:spPr>
          <a:xfrm>
            <a:off x="3419475" y="3503223"/>
            <a:ext cx="2362200" cy="440127"/>
          </a:xfrm>
        </p:spPr>
        <p:txBody>
          <a:bodyPr numCol="1" spcCol="0" anchor="b" anchorCtr="0"/>
          <a:lstStyle>
            <a:lvl1pPr algn="ctr">
              <a:lnSpc>
                <a:spcPts val="1400"/>
              </a:lnSpc>
              <a:spcBef>
                <a:spcPts val="0"/>
              </a:spcBef>
              <a:spcAft>
                <a:spcPts val="0"/>
              </a:spcAft>
              <a:defRPr sz="16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p:txBody>
      </p:sp>
      <p:sp>
        <p:nvSpPr>
          <p:cNvPr id="28" name="Picture Placeholder 5"/>
          <p:cNvSpPr>
            <a:spLocks noGrp="1"/>
          </p:cNvSpPr>
          <p:nvPr>
            <p:ph type="pic" sz="quarter" idx="19" hasCustomPrompt="1"/>
          </p:nvPr>
        </p:nvSpPr>
        <p:spPr>
          <a:xfrm>
            <a:off x="3282309" y="4067175"/>
            <a:ext cx="2584800" cy="1752600"/>
          </a:xfrm>
          <a:solidFill>
            <a:srgbClr val="BBBBBB"/>
          </a:solidFill>
        </p:spPr>
        <p:txBody>
          <a:bodyPr tIns="1152000"/>
          <a:lstStyle>
            <a:lvl1pPr algn="ctr">
              <a:defRPr sz="1000" b="0"/>
            </a:lvl1pPr>
          </a:lstStyle>
          <a:p>
            <a:r>
              <a:rPr lang="en-GB"/>
              <a:t>insert photographic image</a:t>
            </a:r>
            <a:endParaRPr lang="en-US"/>
          </a:p>
        </p:txBody>
      </p:sp>
      <p:sp>
        <p:nvSpPr>
          <p:cNvPr id="31" name="Text Placeholder 8"/>
          <p:cNvSpPr>
            <a:spLocks noGrp="1"/>
          </p:cNvSpPr>
          <p:nvPr>
            <p:ph type="body" sz="quarter" idx="20"/>
          </p:nvPr>
        </p:nvSpPr>
        <p:spPr>
          <a:xfrm>
            <a:off x="6162675" y="3503223"/>
            <a:ext cx="2362200" cy="440127"/>
          </a:xfrm>
        </p:spPr>
        <p:txBody>
          <a:bodyPr numCol="1" spcCol="0" anchor="b" anchorCtr="0"/>
          <a:lstStyle>
            <a:lvl1pPr algn="ctr">
              <a:lnSpc>
                <a:spcPts val="1400"/>
              </a:lnSpc>
              <a:spcBef>
                <a:spcPts val="0"/>
              </a:spcBef>
              <a:spcAft>
                <a:spcPts val="0"/>
              </a:spcAft>
              <a:defRPr sz="16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p:txBody>
      </p:sp>
      <p:sp>
        <p:nvSpPr>
          <p:cNvPr id="32" name="Picture Placeholder 5"/>
          <p:cNvSpPr>
            <a:spLocks noGrp="1"/>
          </p:cNvSpPr>
          <p:nvPr>
            <p:ph type="pic" sz="quarter" idx="21" hasCustomPrompt="1"/>
          </p:nvPr>
        </p:nvSpPr>
        <p:spPr>
          <a:xfrm>
            <a:off x="6025509" y="4067175"/>
            <a:ext cx="2584800" cy="1752600"/>
          </a:xfrm>
          <a:solidFill>
            <a:srgbClr val="BBBBBB"/>
          </a:solidFill>
        </p:spPr>
        <p:txBody>
          <a:bodyPr tIns="1152000"/>
          <a:lstStyle>
            <a:lvl1pPr algn="ctr">
              <a:defRPr sz="1000" b="0"/>
            </a:lvl1pPr>
          </a:lstStyle>
          <a:p>
            <a:r>
              <a:rPr lang="en-GB"/>
              <a:t>insert photographic image</a:t>
            </a:r>
            <a:endParaRPr lang="en-US"/>
          </a:p>
        </p:txBody>
      </p:sp>
      <p:sp>
        <p:nvSpPr>
          <p:cNvPr id="17"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a:p>
        </p:txBody>
      </p:sp>
      <p:sp>
        <p:nvSpPr>
          <p:cNvPr id="22" name="Text Placeholder 2"/>
          <p:cNvSpPr>
            <a:spLocks noGrp="1"/>
          </p:cNvSpPr>
          <p:nvPr>
            <p:ph type="body" sz="quarter" idx="23"/>
          </p:nvPr>
        </p:nvSpPr>
        <p:spPr>
          <a:xfrm>
            <a:off x="3419475" y="2550085"/>
            <a:ext cx="2362200" cy="1149910"/>
          </a:xfrm>
        </p:spPr>
        <p:txBody>
          <a:bodyPr anchor="ctr"/>
          <a:lstStyle>
            <a:lvl1pPr algn="ctr">
              <a:lnSpc>
                <a:spcPct val="100000"/>
              </a:lnSpc>
              <a:defRPr sz="7300" b="1">
                <a:solidFill>
                  <a:srgbClr val="03873A"/>
                </a:solidFill>
              </a:defRPr>
            </a:lvl1pPr>
          </a:lstStyle>
          <a:p>
            <a:pPr lvl="0"/>
            <a:r>
              <a:rPr lang="en-US" dirty="0"/>
              <a:t>Click</a:t>
            </a:r>
          </a:p>
        </p:txBody>
      </p:sp>
      <p:sp>
        <p:nvSpPr>
          <p:cNvPr id="23" name="Text Placeholder 2"/>
          <p:cNvSpPr>
            <a:spLocks noGrp="1"/>
          </p:cNvSpPr>
          <p:nvPr>
            <p:ph type="body" sz="quarter" idx="24"/>
          </p:nvPr>
        </p:nvSpPr>
        <p:spPr>
          <a:xfrm>
            <a:off x="6162675" y="2549525"/>
            <a:ext cx="2362200" cy="1149910"/>
          </a:xfrm>
        </p:spPr>
        <p:txBody>
          <a:bodyPr anchor="ctr"/>
          <a:lstStyle>
            <a:lvl1pPr algn="ctr">
              <a:lnSpc>
                <a:spcPct val="100000"/>
              </a:lnSpc>
              <a:defRPr sz="7300" b="1">
                <a:solidFill>
                  <a:schemeClr val="bg2"/>
                </a:solidFill>
              </a:defRPr>
            </a:lvl1pPr>
          </a:lstStyle>
          <a:p>
            <a:pPr lvl="0"/>
            <a:r>
              <a:rPr lang="en-US" dirty="0"/>
              <a:t>Click</a:t>
            </a:r>
          </a:p>
        </p:txBody>
      </p:sp>
    </p:spTree>
    <p:extLst>
      <p:ext uri="{BB962C8B-B14F-4D97-AF65-F5344CB8AC3E}">
        <p14:creationId xmlns:p14="http://schemas.microsoft.com/office/powerpoint/2010/main" val="1095989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5081587" cy="1096875"/>
          </a:xfrm>
        </p:spPr>
        <p:txBody>
          <a:bodyPr/>
          <a:lstStyle>
            <a:lvl1pPr>
              <a:defRPr>
                <a:solidFill>
                  <a:schemeClr val="tx2"/>
                </a:solidFill>
              </a:defRPr>
            </a:lvl1pPr>
          </a:lstStyle>
          <a:p>
            <a:r>
              <a:rPr lang="en-US"/>
              <a:t>Click to edit Master title style</a:t>
            </a:r>
            <a:endParaRPr lang="en-GB" dirty="0"/>
          </a:p>
        </p:txBody>
      </p:sp>
      <p:sp>
        <p:nvSpPr>
          <p:cNvPr id="5" name="Text Placeholder 4"/>
          <p:cNvSpPr>
            <a:spLocks noGrp="1"/>
          </p:cNvSpPr>
          <p:nvPr>
            <p:ph type="body" sz="quarter" idx="10"/>
          </p:nvPr>
        </p:nvSpPr>
        <p:spPr>
          <a:xfrm>
            <a:off x="542926" y="1704975"/>
            <a:ext cx="6059488" cy="3171825"/>
          </a:xfrm>
        </p:spPr>
        <p:txBody>
          <a:bodyPr/>
          <a:lstStyle>
            <a:lvl1pPr>
              <a:defRPr>
                <a:solidFill>
                  <a:srgbClr val="000000"/>
                </a:solidFill>
              </a:defRPr>
            </a:lvl1pPr>
            <a:lvl2pPr>
              <a:defRPr>
                <a:solidFill>
                  <a:srgbClr val="000000"/>
                </a:solidFill>
              </a:defRPr>
            </a:lvl2pPr>
            <a:lvl3pPr>
              <a:defRPr>
                <a:solidFill>
                  <a:srgbClr val="000000"/>
                </a:solidFill>
              </a:defRPr>
            </a:lvl3pPr>
          </a:lstStyle>
          <a:p>
            <a:pPr lvl="0"/>
            <a:r>
              <a:rPr lang="en-US"/>
              <a:t>Click to edit Master text styles</a:t>
            </a:r>
          </a:p>
          <a:p>
            <a:pPr lvl="1"/>
            <a:r>
              <a:rPr lang="en-US"/>
              <a:t>Second level</a:t>
            </a:r>
          </a:p>
          <a:p>
            <a:pPr lvl="2"/>
            <a:r>
              <a:rPr lang="en-US"/>
              <a:t>Third level</a:t>
            </a:r>
          </a:p>
        </p:txBody>
      </p:sp>
      <p:sp>
        <p:nvSpPr>
          <p:cNvPr id="4"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a:p>
        </p:txBody>
      </p:sp>
    </p:spTree>
    <p:extLst>
      <p:ext uri="{BB962C8B-B14F-4D97-AF65-F5344CB8AC3E}">
        <p14:creationId xmlns:p14="http://schemas.microsoft.com/office/powerpoint/2010/main" val="32660866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umbere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5081587" cy="1115925"/>
          </a:xfrm>
        </p:spPr>
        <p:txBody>
          <a:bodyPr/>
          <a:lstStyle>
            <a:lvl1pPr>
              <a:defRPr>
                <a:solidFill>
                  <a:schemeClr val="tx2"/>
                </a:solidFill>
              </a:defRPr>
            </a:lvl1pPr>
          </a:lstStyle>
          <a:p>
            <a:r>
              <a:rPr lang="en-US"/>
              <a:t>Click to edit Master title style</a:t>
            </a:r>
            <a:endParaRPr lang="en-GB"/>
          </a:p>
        </p:txBody>
      </p:sp>
      <p:sp>
        <p:nvSpPr>
          <p:cNvPr id="4" name="Text Placeholder 3"/>
          <p:cNvSpPr>
            <a:spLocks noGrp="1"/>
          </p:cNvSpPr>
          <p:nvPr>
            <p:ph type="body" sz="quarter" idx="10"/>
          </p:nvPr>
        </p:nvSpPr>
        <p:spPr>
          <a:xfrm>
            <a:off x="542925" y="1809750"/>
            <a:ext cx="6496050" cy="3781425"/>
          </a:xfrm>
        </p:spPr>
        <p:txBody>
          <a:bodyPr/>
          <a:lstStyle>
            <a:lvl1pPr marL="238125" indent="-238125">
              <a:spcBef>
                <a:spcPts val="1134"/>
              </a:spcBef>
              <a:buFont typeface="+mj-lt"/>
              <a:buAutoNum type="arabicPeriod"/>
              <a:defRPr b="1">
                <a:solidFill>
                  <a:schemeClr val="tx2"/>
                </a:solidFill>
              </a:defRPr>
            </a:lvl1pPr>
            <a:lvl2pPr marL="428625" indent="-180975">
              <a:buFont typeface="Arial" panose="020B0604020202020204" pitchFamily="34" charset="0"/>
              <a:buChar char="‒"/>
              <a:defRPr>
                <a:solidFill>
                  <a:srgbClr val="000000"/>
                </a:solidFill>
              </a:defRPr>
            </a:lvl2pPr>
            <a:lvl3pPr marL="628650" indent="-209550">
              <a:defRPr>
                <a:solidFill>
                  <a:srgbClr val="000000"/>
                </a:solidFill>
              </a:defRPr>
            </a:lvl3pPr>
          </a:lstStyle>
          <a:p>
            <a:pPr lvl="0"/>
            <a:r>
              <a:rPr lang="en-US" dirty="0"/>
              <a:t>Click to edit Master text styles</a:t>
            </a:r>
          </a:p>
          <a:p>
            <a:pPr lvl="1"/>
            <a:r>
              <a:rPr lang="en-US" dirty="0"/>
              <a:t>Second level</a:t>
            </a:r>
          </a:p>
          <a:p>
            <a:pPr lvl="2"/>
            <a:r>
              <a:rPr lang="en-US" dirty="0"/>
              <a:t>Third level</a:t>
            </a:r>
          </a:p>
        </p:txBody>
      </p:sp>
      <p:sp>
        <p:nvSpPr>
          <p:cNvPr id="5"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a:p>
        </p:txBody>
      </p:sp>
    </p:spTree>
    <p:extLst>
      <p:ext uri="{BB962C8B-B14F-4D97-AF65-F5344CB8AC3E}">
        <p14:creationId xmlns:p14="http://schemas.microsoft.com/office/powerpoint/2010/main" val="26730416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fographic x3">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1337" y="417600"/>
            <a:ext cx="7726363" cy="1030200"/>
          </a:xfrm>
        </p:spPr>
        <p:txBody>
          <a:bodyPr/>
          <a:lstStyle>
            <a:lvl1pPr>
              <a:defRPr>
                <a:solidFill>
                  <a:schemeClr val="tx2"/>
                </a:solidFill>
              </a:defRPr>
            </a:lvl1pPr>
          </a:lstStyle>
          <a:p>
            <a:r>
              <a:rPr lang="en-US"/>
              <a:t>Click to edit Master title style</a:t>
            </a:r>
            <a:endParaRPr lang="en-GB"/>
          </a:p>
        </p:txBody>
      </p:sp>
      <p:sp>
        <p:nvSpPr>
          <p:cNvPr id="5" name="Picture Placeholder 4"/>
          <p:cNvSpPr>
            <a:spLocks noGrp="1"/>
          </p:cNvSpPr>
          <p:nvPr>
            <p:ph type="pic" sz="quarter" idx="10" hasCustomPrompt="1"/>
          </p:nvPr>
        </p:nvSpPr>
        <p:spPr>
          <a:xfrm>
            <a:off x="836613" y="2514600"/>
            <a:ext cx="1984375" cy="1319213"/>
          </a:xfrm>
          <a:solidFill>
            <a:srgbClr val="BBBBBB"/>
          </a:solidFill>
        </p:spPr>
        <p:txBody>
          <a:bodyPr tIns="648000" anchor="ctr" anchorCtr="0"/>
          <a:lstStyle>
            <a:lvl1pPr algn="ctr">
              <a:lnSpc>
                <a:spcPts val="1200"/>
              </a:lnSpc>
              <a:defRPr sz="1050">
                <a:solidFill>
                  <a:schemeClr val="bg2"/>
                </a:solidFill>
              </a:defRPr>
            </a:lvl1pPr>
          </a:lstStyle>
          <a:p>
            <a:r>
              <a:rPr lang="en-GB"/>
              <a:t>Insert infographic or photographic image</a:t>
            </a:r>
            <a:endParaRPr lang="en-US"/>
          </a:p>
        </p:txBody>
      </p:sp>
      <p:sp>
        <p:nvSpPr>
          <p:cNvPr id="11" name="Text Placeholder 10"/>
          <p:cNvSpPr>
            <a:spLocks noGrp="1"/>
          </p:cNvSpPr>
          <p:nvPr>
            <p:ph type="body" sz="quarter" idx="11"/>
          </p:nvPr>
        </p:nvSpPr>
        <p:spPr>
          <a:xfrm>
            <a:off x="830263" y="4425950"/>
            <a:ext cx="1990725" cy="979488"/>
          </a:xfrm>
        </p:spPr>
        <p:txBody>
          <a:bodyPr/>
          <a:lstStyle>
            <a:lvl1pPr algn="ctr">
              <a:lnSpc>
                <a:spcPts val="1700"/>
              </a:lnSpc>
              <a:spcAft>
                <a:spcPts val="800"/>
              </a:spcAft>
              <a:defRPr sz="1500" b="1">
                <a:solidFill>
                  <a:schemeClr val="bg2"/>
                </a:solidFill>
              </a:defRPr>
            </a:lvl1pPr>
            <a:lvl2pPr marL="0" indent="0" algn="ctr">
              <a:lnSpc>
                <a:spcPts val="1100"/>
              </a:lnSpc>
              <a:buNone/>
              <a:defRPr sz="1000" i="0">
                <a:solidFill>
                  <a:schemeClr val="tx1"/>
                </a:solidFill>
              </a:defRPr>
            </a:lvl2pPr>
          </a:lstStyle>
          <a:p>
            <a:pPr lvl="0"/>
            <a:r>
              <a:rPr lang="en-US" dirty="0"/>
              <a:t>Click to edit Master text styles</a:t>
            </a:r>
          </a:p>
          <a:p>
            <a:pPr lvl="1"/>
            <a:r>
              <a:rPr lang="en-US" dirty="0"/>
              <a:t>Second level</a:t>
            </a:r>
          </a:p>
        </p:txBody>
      </p:sp>
      <p:sp>
        <p:nvSpPr>
          <p:cNvPr id="13" name="Text Placeholder 12"/>
          <p:cNvSpPr>
            <a:spLocks noGrp="1"/>
          </p:cNvSpPr>
          <p:nvPr>
            <p:ph type="body" sz="quarter" idx="12"/>
          </p:nvPr>
        </p:nvSpPr>
        <p:spPr>
          <a:xfrm>
            <a:off x="836613" y="3924926"/>
            <a:ext cx="1984375" cy="418474"/>
          </a:xfrm>
        </p:spPr>
        <p:txBody>
          <a:bodyPr/>
          <a:lstStyle>
            <a:lvl1pPr algn="ctr">
              <a:lnSpc>
                <a:spcPts val="4000"/>
              </a:lnSpc>
              <a:defRPr sz="3400" b="1">
                <a:solidFill>
                  <a:schemeClr val="bg2"/>
                </a:solidFill>
                <a:latin typeface="+mn-lt"/>
              </a:defRPr>
            </a:lvl1pPr>
          </a:lstStyle>
          <a:p>
            <a:pPr lvl="0"/>
            <a:r>
              <a:rPr lang="en-US" dirty="0"/>
              <a:t>Click</a:t>
            </a:r>
          </a:p>
        </p:txBody>
      </p:sp>
      <p:sp>
        <p:nvSpPr>
          <p:cNvPr id="18" name="Text Placeholder 12"/>
          <p:cNvSpPr>
            <a:spLocks noGrp="1"/>
          </p:cNvSpPr>
          <p:nvPr>
            <p:ph type="body" sz="quarter" idx="15"/>
          </p:nvPr>
        </p:nvSpPr>
        <p:spPr>
          <a:xfrm>
            <a:off x="3563888" y="3924926"/>
            <a:ext cx="1984375" cy="418474"/>
          </a:xfrm>
        </p:spPr>
        <p:txBody>
          <a:bodyPr/>
          <a:lstStyle>
            <a:lvl1pPr algn="ctr">
              <a:lnSpc>
                <a:spcPts val="4000"/>
              </a:lnSpc>
              <a:defRPr sz="3400" b="1">
                <a:solidFill>
                  <a:schemeClr val="tx2"/>
                </a:solidFill>
                <a:latin typeface="+mn-lt"/>
              </a:defRPr>
            </a:lvl1pPr>
          </a:lstStyle>
          <a:p>
            <a:pPr lvl="0"/>
            <a:r>
              <a:rPr lang="en-US" dirty="0"/>
              <a:t>Click</a:t>
            </a:r>
          </a:p>
        </p:txBody>
      </p:sp>
      <p:sp>
        <p:nvSpPr>
          <p:cNvPr id="22" name="Text Placeholder 12"/>
          <p:cNvSpPr>
            <a:spLocks noGrp="1"/>
          </p:cNvSpPr>
          <p:nvPr>
            <p:ph type="body" sz="quarter" idx="18"/>
          </p:nvPr>
        </p:nvSpPr>
        <p:spPr>
          <a:xfrm>
            <a:off x="6300192" y="3924926"/>
            <a:ext cx="1984375" cy="408949"/>
          </a:xfrm>
        </p:spPr>
        <p:txBody>
          <a:bodyPr/>
          <a:lstStyle>
            <a:lvl1pPr algn="ctr">
              <a:lnSpc>
                <a:spcPts val="4000"/>
              </a:lnSpc>
              <a:defRPr sz="3400" b="1">
                <a:solidFill>
                  <a:srgbClr val="03873A"/>
                </a:solidFill>
                <a:latin typeface="+mn-lt"/>
              </a:defRPr>
            </a:lvl1pPr>
          </a:lstStyle>
          <a:p>
            <a:pPr lvl="0"/>
            <a:r>
              <a:rPr lang="en-US" dirty="0"/>
              <a:t>Click</a:t>
            </a:r>
          </a:p>
        </p:txBody>
      </p:sp>
      <p:sp>
        <p:nvSpPr>
          <p:cNvPr id="23" name="Text Placeholder 10"/>
          <p:cNvSpPr>
            <a:spLocks noGrp="1"/>
          </p:cNvSpPr>
          <p:nvPr>
            <p:ph type="body" sz="quarter" idx="19"/>
          </p:nvPr>
        </p:nvSpPr>
        <p:spPr>
          <a:xfrm>
            <a:off x="3582988" y="4425950"/>
            <a:ext cx="1990725" cy="979488"/>
          </a:xfrm>
        </p:spPr>
        <p:txBody>
          <a:bodyPr/>
          <a:lstStyle>
            <a:lvl1pPr algn="ctr">
              <a:lnSpc>
                <a:spcPts val="1700"/>
              </a:lnSpc>
              <a:spcAft>
                <a:spcPts val="800"/>
              </a:spcAft>
              <a:defRPr sz="1500" b="1">
                <a:solidFill>
                  <a:schemeClr val="tx2"/>
                </a:solidFill>
              </a:defRPr>
            </a:lvl1pPr>
            <a:lvl2pPr marL="0" indent="0" algn="ctr">
              <a:lnSpc>
                <a:spcPts val="1100"/>
              </a:lnSpc>
              <a:buNone/>
              <a:defRPr sz="1000" i="0">
                <a:solidFill>
                  <a:schemeClr val="tx1"/>
                </a:solidFill>
              </a:defRPr>
            </a:lvl2pPr>
          </a:lstStyle>
          <a:p>
            <a:pPr lvl="0"/>
            <a:r>
              <a:rPr lang="en-US" dirty="0"/>
              <a:t>Click to edit Master text styles</a:t>
            </a:r>
          </a:p>
          <a:p>
            <a:pPr lvl="1"/>
            <a:r>
              <a:rPr lang="en-US" dirty="0"/>
              <a:t>Second level</a:t>
            </a:r>
          </a:p>
        </p:txBody>
      </p:sp>
      <p:sp>
        <p:nvSpPr>
          <p:cNvPr id="24" name="Text Placeholder 10"/>
          <p:cNvSpPr>
            <a:spLocks noGrp="1"/>
          </p:cNvSpPr>
          <p:nvPr>
            <p:ph type="body" sz="quarter" idx="20"/>
          </p:nvPr>
        </p:nvSpPr>
        <p:spPr>
          <a:xfrm>
            <a:off x="6307138" y="4425950"/>
            <a:ext cx="1990725" cy="979488"/>
          </a:xfrm>
        </p:spPr>
        <p:txBody>
          <a:bodyPr/>
          <a:lstStyle>
            <a:lvl1pPr algn="ctr">
              <a:lnSpc>
                <a:spcPts val="1700"/>
              </a:lnSpc>
              <a:spcAft>
                <a:spcPts val="800"/>
              </a:spcAft>
              <a:defRPr sz="1500" b="1">
                <a:solidFill>
                  <a:srgbClr val="03873A"/>
                </a:solidFill>
              </a:defRPr>
            </a:lvl1pPr>
            <a:lvl2pPr marL="0" indent="0" algn="ctr">
              <a:lnSpc>
                <a:spcPts val="1100"/>
              </a:lnSpc>
              <a:buNone/>
              <a:defRPr sz="1000" i="0">
                <a:solidFill>
                  <a:schemeClr val="tx1"/>
                </a:solidFill>
              </a:defRPr>
            </a:lvl2pPr>
          </a:lstStyle>
          <a:p>
            <a:pPr lvl="0"/>
            <a:r>
              <a:rPr lang="en-US" dirty="0"/>
              <a:t>Click to edit Master text styles</a:t>
            </a:r>
          </a:p>
          <a:p>
            <a:pPr lvl="1"/>
            <a:r>
              <a:rPr lang="en-US" dirty="0"/>
              <a:t>Second level</a:t>
            </a:r>
          </a:p>
        </p:txBody>
      </p:sp>
      <p:cxnSp>
        <p:nvCxnSpPr>
          <p:cNvPr id="25" name="Straight Connector 24"/>
          <p:cNvCxnSpPr/>
          <p:nvPr userDrawn="1"/>
        </p:nvCxnSpPr>
        <p:spPr>
          <a:xfrm>
            <a:off x="533400" y="6124575"/>
            <a:ext cx="8086725"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Text Placeholder 10"/>
          <p:cNvSpPr>
            <a:spLocks noGrp="1"/>
          </p:cNvSpPr>
          <p:nvPr>
            <p:ph type="body" sz="quarter" idx="21"/>
          </p:nvPr>
        </p:nvSpPr>
        <p:spPr>
          <a:xfrm>
            <a:off x="5267325" y="6172200"/>
            <a:ext cx="3343275" cy="257175"/>
          </a:xfrm>
        </p:spPr>
        <p:txBody>
          <a:bodyPr/>
          <a:lstStyle>
            <a:lvl1pPr algn="r">
              <a:lnSpc>
                <a:spcPts val="900"/>
              </a:lnSpc>
              <a:spcAft>
                <a:spcPts val="0"/>
              </a:spcAft>
              <a:defRPr sz="600">
                <a:solidFill>
                  <a:srgbClr val="003057"/>
                </a:solidFill>
              </a:defRPr>
            </a:lvl1pPr>
          </a:lstStyle>
          <a:p>
            <a:pPr lvl="0"/>
            <a:r>
              <a:rPr lang="en-US"/>
              <a:t>Click to edit Master text styles</a:t>
            </a:r>
          </a:p>
        </p:txBody>
      </p:sp>
      <p:sp>
        <p:nvSpPr>
          <p:cNvPr id="17" name="Picture Placeholder 4"/>
          <p:cNvSpPr>
            <a:spLocks noGrp="1"/>
          </p:cNvSpPr>
          <p:nvPr>
            <p:ph type="pic" sz="quarter" idx="22" hasCustomPrompt="1"/>
          </p:nvPr>
        </p:nvSpPr>
        <p:spPr>
          <a:xfrm>
            <a:off x="3537610" y="2514600"/>
            <a:ext cx="1984375" cy="1319213"/>
          </a:xfrm>
          <a:solidFill>
            <a:srgbClr val="BBBBBB"/>
          </a:solidFill>
        </p:spPr>
        <p:txBody>
          <a:bodyPr tIns="648000" anchor="ctr" anchorCtr="0"/>
          <a:lstStyle>
            <a:lvl1pPr algn="ctr">
              <a:lnSpc>
                <a:spcPts val="1200"/>
              </a:lnSpc>
              <a:defRPr sz="1050">
                <a:solidFill>
                  <a:schemeClr val="bg2"/>
                </a:solidFill>
              </a:defRPr>
            </a:lvl1pPr>
          </a:lstStyle>
          <a:p>
            <a:r>
              <a:rPr lang="en-GB"/>
              <a:t>Insert infographic or photographic image</a:t>
            </a:r>
            <a:endParaRPr lang="en-US"/>
          </a:p>
        </p:txBody>
      </p:sp>
      <p:sp>
        <p:nvSpPr>
          <p:cNvPr id="21" name="Picture Placeholder 4"/>
          <p:cNvSpPr>
            <a:spLocks noGrp="1"/>
          </p:cNvSpPr>
          <p:nvPr>
            <p:ph type="pic" sz="quarter" idx="23" hasCustomPrompt="1"/>
          </p:nvPr>
        </p:nvSpPr>
        <p:spPr>
          <a:xfrm>
            <a:off x="6280810" y="2514600"/>
            <a:ext cx="1984375" cy="1319213"/>
          </a:xfrm>
          <a:solidFill>
            <a:srgbClr val="BBBBBB"/>
          </a:solidFill>
        </p:spPr>
        <p:txBody>
          <a:bodyPr tIns="648000" anchor="ctr" anchorCtr="0"/>
          <a:lstStyle>
            <a:lvl1pPr algn="ctr">
              <a:lnSpc>
                <a:spcPts val="1200"/>
              </a:lnSpc>
              <a:defRPr sz="1050">
                <a:solidFill>
                  <a:schemeClr val="bg2"/>
                </a:solidFill>
              </a:defRPr>
            </a:lvl1pPr>
          </a:lstStyle>
          <a:p>
            <a:r>
              <a:rPr lang="en-GB"/>
              <a:t>Insert infographic or photographic image</a:t>
            </a:r>
            <a:endParaRPr lang="en-US"/>
          </a:p>
        </p:txBody>
      </p:sp>
      <p:sp>
        <p:nvSpPr>
          <p:cNvPr id="14"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a:p>
        </p:txBody>
      </p:sp>
    </p:spTree>
    <p:extLst>
      <p:ext uri="{BB962C8B-B14F-4D97-AF65-F5344CB8AC3E}">
        <p14:creationId xmlns:p14="http://schemas.microsoft.com/office/powerpoint/2010/main" val="25989411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FFFFFF"/>
        </a:solidFill>
        <a:effectLst/>
      </p:bgPr>
    </p:bg>
    <p:spTree>
      <p:nvGrpSpPr>
        <p:cNvPr id="1" name=""/>
        <p:cNvGrpSpPr/>
        <p:nvPr/>
      </p:nvGrpSpPr>
      <p:grpSpPr>
        <a:xfrm>
          <a:off x="0" y="0"/>
          <a:ext cx="0" cy="0"/>
          <a:chOff x="0" y="0"/>
          <a:chExt cx="0" cy="0"/>
        </a:xfrm>
      </p:grpSpPr>
      <p:sp>
        <p:nvSpPr>
          <p:cNvPr id="2"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a:p>
        </p:txBody>
      </p:sp>
    </p:spTree>
    <p:extLst>
      <p:ext uri="{BB962C8B-B14F-4D97-AF65-F5344CB8AC3E}">
        <p14:creationId xmlns:p14="http://schemas.microsoft.com/office/powerpoint/2010/main" val="29751268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1336" y="417600"/>
            <a:ext cx="7688263" cy="774450"/>
          </a:xfrm>
        </p:spPr>
        <p:txBody>
          <a:bodyPr/>
          <a:lstStyle>
            <a:lvl1pPr>
              <a:defRPr>
                <a:solidFill>
                  <a:schemeClr val="tx2"/>
                </a:solidFill>
              </a:defRPr>
            </a:lvl1pPr>
          </a:lstStyle>
          <a:p>
            <a:r>
              <a:rPr lang="en-US"/>
              <a:t>Click to edit Master title style</a:t>
            </a:r>
            <a:endParaRPr lang="en-GB"/>
          </a:p>
        </p:txBody>
      </p:sp>
      <p:sp>
        <p:nvSpPr>
          <p:cNvPr id="3"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a:p>
        </p:txBody>
      </p:sp>
    </p:spTree>
    <p:extLst>
      <p:ext uri="{BB962C8B-B14F-4D97-AF65-F5344CB8AC3E}">
        <p14:creationId xmlns:p14="http://schemas.microsoft.com/office/powerpoint/2010/main" val="7577435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Subheading">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1336" y="417600"/>
            <a:ext cx="7688263" cy="774450"/>
          </a:xfrm>
        </p:spPr>
        <p:txBody>
          <a:bodyPr/>
          <a:lstStyle>
            <a:lvl1pPr>
              <a:defRPr>
                <a:solidFill>
                  <a:schemeClr val="tx2"/>
                </a:solidFill>
              </a:defRPr>
            </a:lvl1pPr>
          </a:lstStyle>
          <a:p>
            <a:r>
              <a:rPr lang="en-US" dirty="0"/>
              <a:t>Click to edit Master title style</a:t>
            </a:r>
            <a:endParaRPr lang="en-GB" dirty="0"/>
          </a:p>
        </p:txBody>
      </p:sp>
      <p:sp>
        <p:nvSpPr>
          <p:cNvPr id="5" name="Text Placeholder 4"/>
          <p:cNvSpPr>
            <a:spLocks noGrp="1"/>
          </p:cNvSpPr>
          <p:nvPr>
            <p:ph type="body" sz="quarter" idx="10"/>
          </p:nvPr>
        </p:nvSpPr>
        <p:spPr>
          <a:xfrm>
            <a:off x="552450" y="1685925"/>
            <a:ext cx="4495800" cy="647700"/>
          </a:xfrm>
        </p:spPr>
        <p:txBody>
          <a:bodyPr/>
          <a:lstStyle>
            <a:lvl1pPr>
              <a:defRPr>
                <a:solidFill>
                  <a:srgbClr val="000000"/>
                </a:solidFill>
              </a:defRPr>
            </a:lvl1pPr>
          </a:lstStyle>
          <a:p>
            <a:pPr lvl="0"/>
            <a:r>
              <a:rPr lang="en-US"/>
              <a:t>Click to edit Master text styles</a:t>
            </a:r>
          </a:p>
        </p:txBody>
      </p:sp>
      <p:sp>
        <p:nvSpPr>
          <p:cNvPr id="4"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a:p>
        </p:txBody>
      </p:sp>
    </p:spTree>
    <p:extLst>
      <p:ext uri="{BB962C8B-B14F-4D97-AF65-F5344CB8AC3E}">
        <p14:creationId xmlns:p14="http://schemas.microsoft.com/office/powerpoint/2010/main" val="8869821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More to Learn">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88486" y="1"/>
            <a:ext cx="7550663" cy="6858000"/>
          </a:xfrm>
          <a:prstGeom prst="rect">
            <a:avLst/>
          </a:prstGeom>
        </p:spPr>
      </p:pic>
      <p:sp>
        <p:nvSpPr>
          <p:cNvPr id="2" name="Title 1"/>
          <p:cNvSpPr>
            <a:spLocks noGrp="1"/>
          </p:cNvSpPr>
          <p:nvPr>
            <p:ph type="ctrTitle"/>
          </p:nvPr>
        </p:nvSpPr>
        <p:spPr>
          <a:xfrm>
            <a:off x="2333624" y="2728867"/>
            <a:ext cx="4656675" cy="985884"/>
          </a:xfrm>
        </p:spPr>
        <p:txBody>
          <a:bodyPr anchor="b" anchorCtr="0"/>
          <a:lstStyle>
            <a:lvl1pPr algn="ctr">
              <a:lnSpc>
                <a:spcPts val="4000"/>
              </a:lnSpc>
              <a:defRPr sz="3400" i="0">
                <a:solidFill>
                  <a:schemeClr val="tx2"/>
                </a:solidFill>
                <a:latin typeface="+mj-lt"/>
              </a:defRPr>
            </a:lvl1pPr>
          </a:lstStyle>
          <a:p>
            <a:r>
              <a:rPr lang="en-US" dirty="0"/>
              <a:t>Click to edit Master title style</a:t>
            </a:r>
            <a:endParaRPr lang="en-GB" dirty="0"/>
          </a:p>
        </p:txBody>
      </p:sp>
      <p:sp>
        <p:nvSpPr>
          <p:cNvPr id="7" name="Text Placeholder 6"/>
          <p:cNvSpPr>
            <a:spLocks noGrp="1"/>
          </p:cNvSpPr>
          <p:nvPr>
            <p:ph type="body" sz="quarter" idx="10"/>
          </p:nvPr>
        </p:nvSpPr>
        <p:spPr>
          <a:xfrm>
            <a:off x="2343150" y="3829050"/>
            <a:ext cx="4743450" cy="638175"/>
          </a:xfrm>
        </p:spPr>
        <p:txBody>
          <a:bodyPr/>
          <a:lstStyle>
            <a:lvl1pPr algn="ctr">
              <a:lnSpc>
                <a:spcPts val="2100"/>
              </a:lnSpc>
              <a:defRPr>
                <a:solidFill>
                  <a:schemeClr val="bg2"/>
                </a:solidFill>
              </a:defRPr>
            </a:lvl1pPr>
            <a:lvl2pPr marL="0" indent="0" algn="ctr">
              <a:lnSpc>
                <a:spcPts val="2100"/>
              </a:lnSpc>
              <a:buNone/>
              <a:defRPr b="1">
                <a:solidFill>
                  <a:schemeClr val="bg2"/>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25979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Option3">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0375" y="409958"/>
            <a:ext cx="1144800" cy="809347"/>
          </a:xfrm>
          <a:prstGeom prst="rect">
            <a:avLst/>
          </a:prstGeom>
        </p:spPr>
      </p:pic>
      <p:sp>
        <p:nvSpPr>
          <p:cNvPr id="2" name="Title 1"/>
          <p:cNvSpPr>
            <a:spLocks noGrp="1"/>
          </p:cNvSpPr>
          <p:nvPr>
            <p:ph type="ctrTitle"/>
          </p:nvPr>
        </p:nvSpPr>
        <p:spPr>
          <a:xfrm>
            <a:off x="447675" y="1681200"/>
            <a:ext cx="3733800" cy="1977536"/>
          </a:xfrm>
        </p:spPr>
        <p:txBody>
          <a:bodyPr anchor="t" anchorCtr="0"/>
          <a:lstStyle>
            <a:lvl1pPr algn="l">
              <a:lnSpc>
                <a:spcPts val="4200"/>
              </a:lnSpc>
              <a:defRPr sz="3600" spc="20" baseline="0">
                <a:solidFill>
                  <a:srgbClr val="FFFFFF"/>
                </a:solidFill>
                <a:latin typeface="+mj-lt"/>
              </a:defRPr>
            </a:lvl1pPr>
          </a:lstStyle>
          <a:p>
            <a:r>
              <a:rPr lang="en-US"/>
              <a:t>Click to edit Master title style</a:t>
            </a:r>
            <a:endParaRPr lang="en-GB"/>
          </a:p>
        </p:txBody>
      </p:sp>
      <p:sp>
        <p:nvSpPr>
          <p:cNvPr id="3" name="Subtitle 2"/>
          <p:cNvSpPr>
            <a:spLocks noGrp="1"/>
          </p:cNvSpPr>
          <p:nvPr>
            <p:ph type="subTitle" idx="1"/>
          </p:nvPr>
        </p:nvSpPr>
        <p:spPr>
          <a:xfrm>
            <a:off x="446400" y="4057200"/>
            <a:ext cx="3444109" cy="1130791"/>
          </a:xfrm>
        </p:spPr>
        <p:txBody>
          <a:bodyPr/>
          <a:lstStyle>
            <a:lvl1pPr marL="0" indent="0" algn="l">
              <a:lnSpc>
                <a:spcPts val="2400"/>
              </a:lnSpc>
              <a:spcAft>
                <a:spcPts val="0"/>
              </a:spcAft>
              <a:buNone/>
              <a:defRPr sz="1800" b="0" i="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14" name="Text Placeholder 13"/>
          <p:cNvSpPr>
            <a:spLocks noGrp="1"/>
          </p:cNvSpPr>
          <p:nvPr>
            <p:ph type="body" sz="quarter" idx="10"/>
          </p:nvPr>
        </p:nvSpPr>
        <p:spPr>
          <a:xfrm>
            <a:off x="444522" y="6265863"/>
            <a:ext cx="3965553" cy="285750"/>
          </a:xfrm>
        </p:spPr>
        <p:txBody>
          <a:bodyPr/>
          <a:lstStyle>
            <a:lvl1pPr>
              <a:lnSpc>
                <a:spcPts val="2200"/>
              </a:lnSpc>
              <a:spcAft>
                <a:spcPts val="0"/>
              </a:spcAft>
              <a:defRPr sz="1800" b="0" i="0">
                <a:solidFill>
                  <a:schemeClr val="bg1"/>
                </a:solidFill>
                <a:latin typeface="+mn-lt"/>
              </a:defRPr>
            </a:lvl1pPr>
          </a:lstStyle>
          <a:p>
            <a:pPr lvl="0"/>
            <a:r>
              <a:rPr lang="en-US"/>
              <a:t>Click to edit Master text styles</a:t>
            </a:r>
          </a:p>
        </p:txBody>
      </p:sp>
      <p:sp>
        <p:nvSpPr>
          <p:cNvPr id="9" name="Picture Placeholder 6"/>
          <p:cNvSpPr>
            <a:spLocks noGrp="1"/>
          </p:cNvSpPr>
          <p:nvPr>
            <p:ph type="pic" sz="quarter" idx="12" hasCustomPrompt="1"/>
          </p:nvPr>
        </p:nvSpPr>
        <p:spPr>
          <a:xfrm>
            <a:off x="4581526" y="0"/>
            <a:ext cx="4562474"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spTree>
    <p:extLst>
      <p:ext uri="{BB962C8B-B14F-4D97-AF65-F5344CB8AC3E}">
        <p14:creationId xmlns:p14="http://schemas.microsoft.com/office/powerpoint/2010/main" val="868813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Final Slide Option1">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00930" y="3558921"/>
            <a:ext cx="3380239" cy="216408"/>
          </a:xfrm>
          <a:prstGeom prst="rect">
            <a:avLst/>
          </a:prstGeom>
        </p:spPr>
      </p:pic>
    </p:spTree>
    <p:extLst>
      <p:ext uri="{BB962C8B-B14F-4D97-AF65-F5344CB8AC3E}">
        <p14:creationId xmlns:p14="http://schemas.microsoft.com/office/powerpoint/2010/main" val="14388437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Final Slide Option2">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00930" y="3558921"/>
            <a:ext cx="3380239" cy="216407"/>
          </a:xfrm>
          <a:prstGeom prst="rect">
            <a:avLst/>
          </a:prstGeom>
        </p:spPr>
      </p:pic>
    </p:spTree>
    <p:extLst>
      <p:ext uri="{BB962C8B-B14F-4D97-AF65-F5344CB8AC3E}">
        <p14:creationId xmlns:p14="http://schemas.microsoft.com/office/powerpoint/2010/main" val="4208007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Final Slide Option3">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00930" y="3558921"/>
            <a:ext cx="3380239" cy="216408"/>
          </a:xfrm>
          <a:prstGeom prst="rect">
            <a:avLst/>
          </a:prstGeom>
        </p:spPr>
      </p:pic>
    </p:spTree>
    <p:extLst>
      <p:ext uri="{BB962C8B-B14F-4D97-AF65-F5344CB8AC3E}">
        <p14:creationId xmlns:p14="http://schemas.microsoft.com/office/powerpoint/2010/main" val="1687030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Option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ctrTitle"/>
          </p:nvPr>
        </p:nvSpPr>
        <p:spPr>
          <a:xfrm>
            <a:off x="2430000" y="2973600"/>
            <a:ext cx="4284000" cy="1044000"/>
          </a:xfrm>
        </p:spPr>
        <p:txBody>
          <a:bodyPr anchor="ctr" anchorCtr="0"/>
          <a:lstStyle>
            <a:lvl1pPr algn="ctr">
              <a:lnSpc>
                <a:spcPts val="3600"/>
              </a:lnSpc>
              <a:defRPr sz="3400">
                <a:solidFill>
                  <a:schemeClr val="tx2"/>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337773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Option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ctrTitle"/>
          </p:nvPr>
        </p:nvSpPr>
        <p:spPr>
          <a:xfrm>
            <a:off x="2430000" y="2973600"/>
            <a:ext cx="4284000" cy="1044000"/>
          </a:xfrm>
        </p:spPr>
        <p:txBody>
          <a:bodyPr anchor="ctr" anchorCtr="0"/>
          <a:lstStyle>
            <a:lvl1pPr algn="ctr">
              <a:lnSpc>
                <a:spcPts val="3600"/>
              </a:lnSpc>
              <a:defRPr sz="3400">
                <a:solidFill>
                  <a:schemeClr val="tx2"/>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1847803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Option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ctrTitle"/>
          </p:nvPr>
        </p:nvSpPr>
        <p:spPr>
          <a:xfrm>
            <a:off x="2430000" y="2973600"/>
            <a:ext cx="4284000" cy="1044000"/>
          </a:xfrm>
        </p:spPr>
        <p:txBody>
          <a:bodyPr anchor="ctr" anchorCtr="0"/>
          <a:lstStyle>
            <a:lvl1pPr algn="ctr">
              <a:lnSpc>
                <a:spcPts val="3600"/>
              </a:lnSpc>
              <a:defRPr sz="3400">
                <a:solidFill>
                  <a:schemeClr val="tx2"/>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3412889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Option 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ctrTitle"/>
          </p:nvPr>
        </p:nvSpPr>
        <p:spPr>
          <a:xfrm>
            <a:off x="2430000" y="2973600"/>
            <a:ext cx="4284000" cy="1044000"/>
          </a:xfrm>
        </p:spPr>
        <p:txBody>
          <a:bodyPr anchor="ctr" anchorCtr="0"/>
          <a:lstStyle>
            <a:lvl1pPr algn="ctr">
              <a:lnSpc>
                <a:spcPts val="3600"/>
              </a:lnSpc>
              <a:defRPr sz="3400">
                <a:solidFill>
                  <a:schemeClr val="tx2"/>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3673304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Option 5">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 name="Title 1"/>
          <p:cNvSpPr>
            <a:spLocks noGrp="1"/>
          </p:cNvSpPr>
          <p:nvPr>
            <p:ph type="ctrTitle"/>
          </p:nvPr>
        </p:nvSpPr>
        <p:spPr>
          <a:xfrm>
            <a:off x="2430000" y="2973600"/>
            <a:ext cx="4284000" cy="1044000"/>
          </a:xfrm>
        </p:spPr>
        <p:txBody>
          <a:bodyPr anchor="ctr" anchorCtr="0"/>
          <a:lstStyle>
            <a:lvl1pPr algn="ctr">
              <a:lnSpc>
                <a:spcPts val="3600"/>
              </a:lnSpc>
              <a:defRPr sz="3400">
                <a:solidFill>
                  <a:schemeClr val="tx2"/>
                </a:solidFill>
                <a:latin typeface="+mj-lt"/>
              </a:defRPr>
            </a:lvl1pPr>
          </a:lstStyle>
          <a:p>
            <a:r>
              <a:rPr lang="en-US" dirty="0"/>
              <a:t>Click to edit Master title style</a:t>
            </a:r>
            <a:endParaRPr lang="en-GB" dirty="0"/>
          </a:p>
        </p:txBody>
      </p:sp>
    </p:spTree>
    <p:extLst>
      <p:ext uri="{BB962C8B-B14F-4D97-AF65-F5344CB8AC3E}">
        <p14:creationId xmlns:p14="http://schemas.microsoft.com/office/powerpoint/2010/main" val="4193484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Option 6">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ctrTitle"/>
          </p:nvPr>
        </p:nvSpPr>
        <p:spPr>
          <a:xfrm>
            <a:off x="2430000" y="2973600"/>
            <a:ext cx="4284000" cy="1044000"/>
          </a:xfrm>
        </p:spPr>
        <p:txBody>
          <a:bodyPr anchor="ctr" anchorCtr="0"/>
          <a:lstStyle>
            <a:lvl1pPr algn="ctr">
              <a:lnSpc>
                <a:spcPts val="3600"/>
              </a:lnSpc>
              <a:defRPr sz="3400">
                <a:solidFill>
                  <a:schemeClr val="tx2"/>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2057167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1337" y="417599"/>
            <a:ext cx="5983288" cy="906375"/>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534899" y="1704975"/>
            <a:ext cx="6001130" cy="4285174"/>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endParaRPr lang="en-GB" dirty="0"/>
          </a:p>
        </p:txBody>
      </p:sp>
      <p:cxnSp>
        <p:nvCxnSpPr>
          <p:cNvPr id="5" name="Straight Connector 4"/>
          <p:cNvCxnSpPr/>
          <p:nvPr userDrawn="1"/>
        </p:nvCxnSpPr>
        <p:spPr>
          <a:xfrm>
            <a:off x="8465042" y="6504780"/>
            <a:ext cx="0" cy="864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4"/>
          </p:nvPr>
        </p:nvSpPr>
        <p:spPr>
          <a:xfrm>
            <a:off x="8497765" y="6489578"/>
            <a:ext cx="433138" cy="125534"/>
          </a:xfrm>
          <a:prstGeom prst="rect">
            <a:avLst/>
          </a:prstGeom>
        </p:spPr>
        <p:txBody>
          <a:bodyPr vert="horz" lIns="0" tIns="0" rIns="0" bIns="0" rtlCol="0" anchor="ctr" anchorCtr="0"/>
          <a:lstStyle>
            <a:lvl1pPr algn="l">
              <a:defRPr sz="800" b="1">
                <a:solidFill>
                  <a:schemeClr val="bg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pPr/>
              <a:t>‹#›</a:t>
            </a:fld>
            <a:endParaRPr lang="en-GB"/>
          </a:p>
        </p:txBody>
      </p:sp>
      <p:pic>
        <p:nvPicPr>
          <p:cNvPr id="7" name="Picture 6"/>
          <p:cNvPicPr>
            <a:picLocks noChangeAspect="1"/>
          </p:cNvPicPr>
          <p:nvPr userDrawn="1"/>
        </p:nvPicPr>
        <p:blipFill>
          <a:blip r:embed="rId34" cstate="email">
            <a:extLst>
              <a:ext uri="{28A0092B-C50C-407E-A947-70E740481C1C}">
                <a14:useLocalDpi xmlns:a14="http://schemas.microsoft.com/office/drawing/2010/main"/>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1071066575"/>
      </p:ext>
    </p:extLst>
  </p:cSld>
  <p:clrMap bg1="lt1" tx1="dk1" bg2="lt2" tx2="dk2" accent1="accent1" accent2="accent2" accent3="accent3" accent4="accent4" accent5="accent5" accent6="accent6" hlink="hlink" folHlink="folHlink"/>
  <p:sldLayoutIdLst>
    <p:sldLayoutId id="2147483702" r:id="rId1"/>
    <p:sldLayoutId id="2147483716" r:id="rId2"/>
    <p:sldLayoutId id="2147483717" r:id="rId3"/>
    <p:sldLayoutId id="2147483736" r:id="rId4"/>
    <p:sldLayoutId id="2147483737" r:id="rId5"/>
    <p:sldLayoutId id="2147483738" r:id="rId6"/>
    <p:sldLayoutId id="2147483739" r:id="rId7"/>
    <p:sldLayoutId id="2147483667" r:id="rId8"/>
    <p:sldLayoutId id="2147483740" r:id="rId9"/>
    <p:sldLayoutId id="2147483718" r:id="rId10"/>
    <p:sldLayoutId id="2147483719" r:id="rId11"/>
    <p:sldLayoutId id="2147483720" r:id="rId12"/>
    <p:sldLayoutId id="2147483721" r:id="rId13"/>
    <p:sldLayoutId id="2147483728" r:id="rId14"/>
    <p:sldLayoutId id="2147483723" r:id="rId15"/>
    <p:sldLayoutId id="2147483676" r:id="rId16"/>
    <p:sldLayoutId id="2147483691" r:id="rId17"/>
    <p:sldLayoutId id="2147483729" r:id="rId18"/>
    <p:sldLayoutId id="2147483730" r:id="rId19"/>
    <p:sldLayoutId id="2147483726" r:id="rId20"/>
    <p:sldLayoutId id="2147483731" r:id="rId21"/>
    <p:sldLayoutId id="2147483732" r:id="rId22"/>
    <p:sldLayoutId id="2147483682" r:id="rId23"/>
    <p:sldLayoutId id="2147483695" r:id="rId24"/>
    <p:sldLayoutId id="2147483698" r:id="rId25"/>
    <p:sldLayoutId id="2147483694" r:id="rId26"/>
    <p:sldLayoutId id="2147483654" r:id="rId27"/>
    <p:sldLayoutId id="2147483727" r:id="rId28"/>
    <p:sldLayoutId id="2147483733" r:id="rId29"/>
    <p:sldLayoutId id="2147483663" r:id="rId30"/>
    <p:sldLayoutId id="2147483734" r:id="rId31"/>
    <p:sldLayoutId id="2147483735" r:id="rId32"/>
  </p:sldLayoutIdLst>
  <p:hf hdr="0" dt="0"/>
  <p:txStyles>
    <p:titleStyle>
      <a:lvl1pPr algn="l" defTabSz="914400" rtl="0" eaLnBrk="1" latinLnBrk="0" hangingPunct="1">
        <a:lnSpc>
          <a:spcPts val="4000"/>
        </a:lnSpc>
        <a:spcBef>
          <a:spcPct val="0"/>
        </a:spcBef>
        <a:buNone/>
        <a:defRPr sz="3400" b="1" kern="1200">
          <a:solidFill>
            <a:schemeClr val="tx1"/>
          </a:solidFill>
          <a:latin typeface="+mj-lt"/>
          <a:ea typeface="+mj-ea"/>
          <a:cs typeface="+mj-cs"/>
        </a:defRPr>
      </a:lvl1pPr>
    </p:titleStyle>
    <p:bodyStyle>
      <a:lvl1pPr marL="0" indent="0" algn="l" defTabSz="914400" rtl="0" eaLnBrk="1" latinLnBrk="0" hangingPunct="1">
        <a:lnSpc>
          <a:spcPts val="1900"/>
        </a:lnSpc>
        <a:spcBef>
          <a:spcPts val="0"/>
        </a:spcBef>
        <a:spcAft>
          <a:spcPts val="0"/>
        </a:spcAft>
        <a:buFont typeface="Arial" pitchFamily="34" charset="0"/>
        <a:buNone/>
        <a:defRPr sz="1600" b="0" i="0" kern="1200">
          <a:solidFill>
            <a:schemeClr val="tx1"/>
          </a:solidFill>
          <a:latin typeface="+mn-lt"/>
          <a:ea typeface="Lato Medium" panose="020F0502020204030203" pitchFamily="34" charset="0"/>
          <a:cs typeface="Lato Medium" panose="020F0502020204030203" pitchFamily="34" charset="0"/>
        </a:defRPr>
      </a:lvl1pPr>
      <a:lvl2pPr marL="180975" indent="-180975" algn="l" defTabSz="914400" rtl="0" eaLnBrk="1" latinLnBrk="0" hangingPunct="1">
        <a:lnSpc>
          <a:spcPts val="1900"/>
        </a:lnSpc>
        <a:spcBef>
          <a:spcPts val="0"/>
        </a:spcBef>
        <a:spcAft>
          <a:spcPts val="0"/>
        </a:spcAft>
        <a:buClr>
          <a:schemeClr val="bg2"/>
        </a:buClr>
        <a:buFont typeface="Arial" panose="020B0604020202020204" pitchFamily="34" charset="0"/>
        <a:buChar char="•"/>
        <a:defRPr sz="1600" b="0" i="0" kern="1200">
          <a:solidFill>
            <a:schemeClr val="tx1"/>
          </a:solidFill>
          <a:latin typeface="+mn-lt"/>
          <a:ea typeface="+mn-ea"/>
          <a:cs typeface="+mn-cs"/>
        </a:defRPr>
      </a:lvl2pPr>
      <a:lvl3pPr marL="352425" indent="-171450" algn="l" defTabSz="914400" rtl="0" eaLnBrk="1" latinLnBrk="0" hangingPunct="1">
        <a:lnSpc>
          <a:spcPts val="1900"/>
        </a:lnSpc>
        <a:spcBef>
          <a:spcPts val="0"/>
        </a:spcBef>
        <a:spcAft>
          <a:spcPts val="0"/>
        </a:spcAft>
        <a:buClr>
          <a:schemeClr val="accent4"/>
        </a:buClr>
        <a:buFont typeface="Arial" panose="020B0604020202020204" pitchFamily="34" charset="0"/>
        <a:buChar char="‒"/>
        <a:defRPr sz="1600" b="0" i="0" kern="1200">
          <a:solidFill>
            <a:schemeClr val="tx1"/>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40.tiff"/></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4.xml"/><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5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5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5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27.xml"/><Relationship Id="rId1" Type="http://schemas.openxmlformats.org/officeDocument/2006/relationships/slideLayout" Target="../slideLayouts/slideLayout24.xml"/><Relationship Id="rId4" Type="http://schemas.openxmlformats.org/officeDocument/2006/relationships/image" Target="../media/image58.tiff"/></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24.xml"/><Relationship Id="rId6" Type="http://schemas.openxmlformats.org/officeDocument/2006/relationships/image" Target="../media/image62.tiff"/><Relationship Id="rId5" Type="http://schemas.openxmlformats.org/officeDocument/2006/relationships/image" Target="../media/image61.jpeg"/><Relationship Id="rId4" Type="http://schemas.openxmlformats.org/officeDocument/2006/relationships/image" Target="../media/image60.tiff"/></Relationships>
</file>

<file path=ppt/slides/_rels/slide29.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29.xml"/><Relationship Id="rId1" Type="http://schemas.openxmlformats.org/officeDocument/2006/relationships/slideLayout" Target="../slideLayouts/slideLayout24.xml"/><Relationship Id="rId4" Type="http://schemas.openxmlformats.org/officeDocument/2006/relationships/image" Target="../media/image65.tiff"/></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30.xml"/><Relationship Id="rId1" Type="http://schemas.openxmlformats.org/officeDocument/2006/relationships/slideLayout" Target="../slideLayouts/slideLayout24.xml"/><Relationship Id="rId4" Type="http://schemas.openxmlformats.org/officeDocument/2006/relationships/image" Target="../media/image67.tiff"/></Relationships>
</file>

<file path=ppt/slides/_rels/slide31.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31.xml"/><Relationship Id="rId1" Type="http://schemas.openxmlformats.org/officeDocument/2006/relationships/slideLayout" Target="../slideLayouts/slideLayout24.xml"/><Relationship Id="rId4" Type="http://schemas.openxmlformats.org/officeDocument/2006/relationships/image" Target="../media/image69.tiff"/></Relationships>
</file>

<file path=ppt/slides/_rels/slide32.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32.xml"/><Relationship Id="rId1" Type="http://schemas.openxmlformats.org/officeDocument/2006/relationships/slideLayout" Target="../slideLayouts/slideLayout24.xml"/><Relationship Id="rId4" Type="http://schemas.openxmlformats.org/officeDocument/2006/relationships/image" Target="../media/image71.tif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4.xml"/><Relationship Id="rId1" Type="http://schemas.openxmlformats.org/officeDocument/2006/relationships/slideLayout" Target="../slideLayouts/slideLayout24.xml"/><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24.xml"/><Relationship Id="rId4" Type="http://schemas.openxmlformats.org/officeDocument/2006/relationships/image" Target="../media/image75.jpeg"/></Relationships>
</file>

<file path=ppt/slides/_rels/slide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34.jpe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GB" dirty="0"/>
              <a:t>Beyond 21</a:t>
            </a:r>
            <a:r>
              <a:rPr lang="en-GB" baseline="30000" dirty="0"/>
              <a:t>st</a:t>
            </a:r>
            <a:r>
              <a:rPr lang="en-GB" dirty="0"/>
              <a:t> Century Skills through </a:t>
            </a:r>
            <a:br>
              <a:rPr lang="en-GB" dirty="0"/>
            </a:br>
            <a:r>
              <a:rPr lang="en-GB" dirty="0"/>
              <a:t>Science</a:t>
            </a:r>
            <a:endParaRPr lang="en-US" dirty="0"/>
          </a:p>
        </p:txBody>
      </p:sp>
      <p:sp>
        <p:nvSpPr>
          <p:cNvPr id="3" name="Subtitle 2"/>
          <p:cNvSpPr>
            <a:spLocks noGrp="1"/>
          </p:cNvSpPr>
          <p:nvPr>
            <p:ph type="subTitle" idx="1"/>
          </p:nvPr>
        </p:nvSpPr>
        <p:spPr>
          <a:xfrm>
            <a:off x="447675" y="4335557"/>
            <a:ext cx="3397250" cy="1466850"/>
          </a:xfrm>
        </p:spPr>
        <p:txBody>
          <a:bodyPr/>
          <a:lstStyle/>
          <a:p>
            <a:r>
              <a:rPr lang="en-GB" dirty="0"/>
              <a:t>Mark Levesley</a:t>
            </a:r>
          </a:p>
          <a:p>
            <a:endParaRPr lang="en-GB" dirty="0"/>
          </a:p>
          <a:p>
            <a:r>
              <a:rPr lang="en-GB" dirty="0"/>
              <a:t>Freelance science </a:t>
            </a:r>
          </a:p>
          <a:p>
            <a:r>
              <a:rPr lang="en-GB" dirty="0"/>
              <a:t>education writer</a:t>
            </a:r>
            <a:endParaRPr lang="en-US" dirty="0"/>
          </a:p>
        </p:txBody>
      </p:sp>
      <p:sp>
        <p:nvSpPr>
          <p:cNvPr id="4" name="Text Placeholder 3"/>
          <p:cNvSpPr>
            <a:spLocks noGrp="1"/>
          </p:cNvSpPr>
          <p:nvPr>
            <p:ph type="body" sz="quarter" idx="10"/>
          </p:nvPr>
        </p:nvSpPr>
        <p:spPr/>
        <p:txBody>
          <a:bodyPr/>
          <a:lstStyle/>
          <a:p>
            <a:r>
              <a:rPr lang="en-GB" dirty="0"/>
              <a:t>November 2019</a:t>
            </a:r>
            <a:endParaRPr lang="en-US" dirty="0"/>
          </a:p>
        </p:txBody>
      </p:sp>
      <p:pic>
        <p:nvPicPr>
          <p:cNvPr id="9" name="Picture Placeholder 8">
            <a:extLst>
              <a:ext uri="{FF2B5EF4-FFF2-40B4-BE49-F238E27FC236}">
                <a16:creationId xmlns:a16="http://schemas.microsoft.com/office/drawing/2014/main" id="{3176D248-A840-C949-BEC2-C948D2EB219D}"/>
              </a:ext>
            </a:extLst>
          </p:cNvPr>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p:pic>
      <p:cxnSp>
        <p:nvCxnSpPr>
          <p:cNvPr id="6" name="Straight Connector 5"/>
          <p:cNvCxnSpPr/>
          <p:nvPr/>
        </p:nvCxnSpPr>
        <p:spPr>
          <a:xfrm>
            <a:off x="8465042" y="6504780"/>
            <a:ext cx="0" cy="864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txBox="1">
            <a:spLocks/>
          </p:cNvSpPr>
          <p:nvPr/>
        </p:nvSpPr>
        <p:spPr>
          <a:xfrm>
            <a:off x="8497765" y="6489578"/>
            <a:ext cx="433138" cy="125534"/>
          </a:xfrm>
          <a:prstGeom prst="rect">
            <a:avLst/>
          </a:prstGeom>
        </p:spPr>
        <p:txBody>
          <a:bodyPr vert="horz" lIns="0" tIns="0" rIns="0" bIns="0" rtlCol="0" anchor="ctr" anchorCtr="0"/>
          <a:lstStyle>
            <a:defPPr>
              <a:defRPr lang="en-US"/>
            </a:defPPr>
            <a:lvl1pPr marL="0" algn="l" defTabSz="914400" rtl="0" eaLnBrk="1" latinLnBrk="0" hangingPunct="1">
              <a:defRPr sz="800" b="1" kern="1200">
                <a:solidFill>
                  <a:schemeClr val="tx2"/>
                </a:solidFill>
                <a:latin typeface="+mn-lt"/>
                <a:ea typeface="Lato Light" panose="020F0502020204030203" pitchFamily="34" charset="0"/>
                <a:cs typeface="Lato Light"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BE135E-2566-4748-853C-8A3B78F0FB00}" type="slidenum">
              <a:rPr lang="en-GB" smtClean="0">
                <a:solidFill>
                  <a:schemeClr val="bg2"/>
                </a:solidFill>
              </a:rPr>
              <a:pPr/>
              <a:t>1</a:t>
            </a:fld>
            <a:endParaRPr lang="en-GB" dirty="0">
              <a:solidFill>
                <a:schemeClr val="bg2"/>
              </a:solidFill>
            </a:endParaRPr>
          </a:p>
        </p:txBody>
      </p:sp>
      <p:sp>
        <p:nvSpPr>
          <p:cNvPr id="11" name="TextBox 10"/>
          <p:cNvSpPr txBox="1"/>
          <p:nvPr/>
        </p:nvSpPr>
        <p:spPr>
          <a:xfrm>
            <a:off x="7953966" y="161925"/>
            <a:ext cx="974627" cy="106952"/>
          </a:xfrm>
          <a:prstGeom prst="rect">
            <a:avLst/>
          </a:prstGeom>
          <a:noFill/>
        </p:spPr>
        <p:txBody>
          <a:bodyPr wrap="none" lIns="0" tIns="0" rIns="0" bIns="0" rtlCol="0">
            <a:spAutoFit/>
          </a:bodyPr>
          <a:lstStyle/>
          <a:p>
            <a:pPr algn="r">
              <a:lnSpc>
                <a:spcPts val="900"/>
              </a:lnSpc>
            </a:pPr>
            <a:r>
              <a:rPr lang="en-GB" sz="700" dirty="0">
                <a:solidFill>
                  <a:srgbClr val="FFFFFF"/>
                </a:solidFill>
              </a:rPr>
              <a:t>Image by Mark Levesley</a:t>
            </a:r>
          </a:p>
        </p:txBody>
      </p:sp>
    </p:spTree>
    <p:extLst>
      <p:ext uri="{BB962C8B-B14F-4D97-AF65-F5344CB8AC3E}">
        <p14:creationId xmlns:p14="http://schemas.microsoft.com/office/powerpoint/2010/main" val="2609262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18DE0EE8-9E8A-C14E-9C2B-3DC5AB6F775F}"/>
              </a:ext>
            </a:extLst>
          </p:cNvPr>
          <p:cNvSpPr txBox="1"/>
          <p:nvPr/>
        </p:nvSpPr>
        <p:spPr>
          <a:xfrm>
            <a:off x="5888520" y="3261414"/>
            <a:ext cx="2541102" cy="492443"/>
          </a:xfrm>
          <a:prstGeom prst="rect">
            <a:avLst/>
          </a:prstGeom>
          <a:noFill/>
        </p:spPr>
        <p:txBody>
          <a:bodyPr wrap="square" lIns="0" tIns="0" rIns="0" bIns="0" rtlCol="0">
            <a:spAutoFit/>
          </a:bodyPr>
          <a:lstStyle/>
          <a:p>
            <a:pPr algn="ctr"/>
            <a:r>
              <a:rPr lang="en-US" sz="1600" dirty="0">
                <a:solidFill>
                  <a:schemeClr val="accent1">
                    <a:lumMod val="75000"/>
                  </a:schemeClr>
                </a:solidFill>
              </a:rPr>
              <a:t>Generation and analysis </a:t>
            </a:r>
          </a:p>
          <a:p>
            <a:pPr algn="ctr"/>
            <a:r>
              <a:rPr lang="en-US" sz="1600" dirty="0">
                <a:solidFill>
                  <a:schemeClr val="accent1">
                    <a:lumMod val="75000"/>
                  </a:schemeClr>
                </a:solidFill>
              </a:rPr>
              <a:t>of data</a:t>
            </a:r>
          </a:p>
        </p:txBody>
      </p:sp>
      <p:sp>
        <p:nvSpPr>
          <p:cNvPr id="2" name="Title 1"/>
          <p:cNvSpPr>
            <a:spLocks noGrp="1"/>
          </p:cNvSpPr>
          <p:nvPr>
            <p:ph type="title"/>
          </p:nvPr>
        </p:nvSpPr>
        <p:spPr>
          <a:xfrm>
            <a:off x="541338" y="417599"/>
            <a:ext cx="7779702" cy="1115925"/>
          </a:xfrm>
        </p:spPr>
        <p:txBody>
          <a:bodyPr/>
          <a:lstStyle/>
          <a:p>
            <a:r>
              <a:rPr lang="en-GB" dirty="0"/>
              <a:t>Key skills</a:t>
            </a:r>
            <a:br>
              <a:rPr lang="en-GB" dirty="0"/>
            </a:br>
            <a:r>
              <a:rPr lang="en-GB" sz="1500" dirty="0">
                <a:latin typeface="Arial" panose="020B0604020202020204" pitchFamily="34" charset="0"/>
                <a:cs typeface="Arial" panose="020B0604020202020204" pitchFamily="34" charset="0"/>
              </a:rPr>
              <a:t>The seven STEM skills</a:t>
            </a:r>
            <a:endParaRPr lang="en-US" sz="15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fld id="{DDBE135E-2566-4748-853C-8A3B78F0FB00}" type="slidenum">
              <a:rPr lang="en-GB" smtClean="0"/>
              <a:pPr/>
              <a:t>10</a:t>
            </a:fld>
            <a:endParaRPr lang="en-GB"/>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a:solidFill>
                  <a:schemeClr val="bg2"/>
                </a:solidFill>
              </a:rPr>
              <a:t>Beyond 21</a:t>
            </a:r>
            <a:r>
              <a:rPr lang="en-GB" spc="0" baseline="30000">
                <a:solidFill>
                  <a:schemeClr val="bg2"/>
                </a:solidFill>
              </a:rPr>
              <a:t>st</a:t>
            </a:r>
            <a:r>
              <a:rPr lang="en-GB" spc="0">
                <a:solidFill>
                  <a:schemeClr val="bg2"/>
                </a:solidFill>
              </a:rPr>
              <a:t> Century Skills through Science</a:t>
            </a:r>
            <a:endParaRPr lang="en-US" spc="0">
              <a:solidFill>
                <a:schemeClr val="bg2"/>
              </a:solidFill>
            </a:endParaRPr>
          </a:p>
        </p:txBody>
      </p:sp>
      <p:sp>
        <p:nvSpPr>
          <p:cNvPr id="15" name="TextBox 14">
            <a:extLst>
              <a:ext uri="{FF2B5EF4-FFF2-40B4-BE49-F238E27FC236}">
                <a16:creationId xmlns:a16="http://schemas.microsoft.com/office/drawing/2014/main" id="{4F730B6F-2CCA-4A48-8EC0-26444E7A70D7}"/>
              </a:ext>
            </a:extLst>
          </p:cNvPr>
          <p:cNvSpPr txBox="1"/>
          <p:nvPr/>
        </p:nvSpPr>
        <p:spPr>
          <a:xfrm>
            <a:off x="5888520" y="1853821"/>
            <a:ext cx="2541102" cy="246221"/>
          </a:xfrm>
          <a:prstGeom prst="rect">
            <a:avLst/>
          </a:prstGeom>
          <a:noFill/>
        </p:spPr>
        <p:txBody>
          <a:bodyPr wrap="square" lIns="0" tIns="0" rIns="0" bIns="0" rtlCol="0">
            <a:spAutoFit/>
          </a:bodyPr>
          <a:lstStyle/>
          <a:p>
            <a:pPr algn="ctr"/>
            <a:r>
              <a:rPr lang="en-US" sz="1600" dirty="0">
                <a:solidFill>
                  <a:schemeClr val="accent1">
                    <a:lumMod val="75000"/>
                  </a:schemeClr>
                </a:solidFill>
              </a:rPr>
              <a:t>Communication</a:t>
            </a:r>
          </a:p>
        </p:txBody>
      </p:sp>
      <p:sp>
        <p:nvSpPr>
          <p:cNvPr id="20" name="TextBox 19">
            <a:extLst>
              <a:ext uri="{FF2B5EF4-FFF2-40B4-BE49-F238E27FC236}">
                <a16:creationId xmlns:a16="http://schemas.microsoft.com/office/drawing/2014/main" id="{8613CE89-CEDF-7D46-8F1D-024735BE0FC5}"/>
              </a:ext>
            </a:extLst>
          </p:cNvPr>
          <p:cNvSpPr txBox="1"/>
          <p:nvPr/>
        </p:nvSpPr>
        <p:spPr>
          <a:xfrm>
            <a:off x="5888520" y="2239347"/>
            <a:ext cx="2541102" cy="492443"/>
          </a:xfrm>
          <a:prstGeom prst="rect">
            <a:avLst/>
          </a:prstGeom>
          <a:noFill/>
        </p:spPr>
        <p:txBody>
          <a:bodyPr wrap="square" lIns="0" tIns="0" rIns="0" bIns="0" rtlCol="0">
            <a:spAutoFit/>
          </a:bodyPr>
          <a:lstStyle/>
          <a:p>
            <a:pPr algn="ctr"/>
            <a:r>
              <a:rPr lang="en-US" sz="1600" dirty="0">
                <a:solidFill>
                  <a:schemeClr val="accent1">
                    <a:lumMod val="75000"/>
                  </a:schemeClr>
                </a:solidFill>
              </a:rPr>
              <a:t>Critical analysis and evaluation </a:t>
            </a:r>
          </a:p>
        </p:txBody>
      </p:sp>
      <p:sp>
        <p:nvSpPr>
          <p:cNvPr id="21" name="TextBox 20">
            <a:extLst>
              <a:ext uri="{FF2B5EF4-FFF2-40B4-BE49-F238E27FC236}">
                <a16:creationId xmlns:a16="http://schemas.microsoft.com/office/drawing/2014/main" id="{E109F727-F0FA-BE43-A780-2A0D5CFD6445}"/>
              </a:ext>
            </a:extLst>
          </p:cNvPr>
          <p:cNvSpPr txBox="1"/>
          <p:nvPr/>
        </p:nvSpPr>
        <p:spPr>
          <a:xfrm>
            <a:off x="5888520" y="2871455"/>
            <a:ext cx="2541102" cy="246221"/>
          </a:xfrm>
          <a:prstGeom prst="rect">
            <a:avLst/>
          </a:prstGeom>
          <a:noFill/>
        </p:spPr>
        <p:txBody>
          <a:bodyPr wrap="square" lIns="0" tIns="0" rIns="0" bIns="0" rtlCol="0">
            <a:spAutoFit/>
          </a:bodyPr>
          <a:lstStyle/>
          <a:p>
            <a:pPr algn="ctr"/>
            <a:r>
              <a:rPr lang="en-US" sz="1600" dirty="0">
                <a:solidFill>
                  <a:schemeClr val="accent1">
                    <a:lumMod val="75000"/>
                  </a:schemeClr>
                </a:solidFill>
              </a:rPr>
              <a:t>Use of maths</a:t>
            </a:r>
          </a:p>
        </p:txBody>
      </p:sp>
      <p:sp>
        <p:nvSpPr>
          <p:cNvPr id="24" name="TextBox 23">
            <a:extLst>
              <a:ext uri="{FF2B5EF4-FFF2-40B4-BE49-F238E27FC236}">
                <a16:creationId xmlns:a16="http://schemas.microsoft.com/office/drawing/2014/main" id="{12E026DF-B65C-A24C-8E3A-53216636F987}"/>
              </a:ext>
            </a:extLst>
          </p:cNvPr>
          <p:cNvSpPr txBox="1"/>
          <p:nvPr/>
        </p:nvSpPr>
        <p:spPr>
          <a:xfrm>
            <a:off x="5888520" y="4279539"/>
            <a:ext cx="2541102" cy="246221"/>
          </a:xfrm>
          <a:prstGeom prst="rect">
            <a:avLst/>
          </a:prstGeom>
          <a:noFill/>
        </p:spPr>
        <p:txBody>
          <a:bodyPr wrap="square" lIns="0" tIns="0" rIns="0" bIns="0" rtlCol="0">
            <a:spAutoFit/>
          </a:bodyPr>
          <a:lstStyle/>
          <a:p>
            <a:pPr algn="ctr"/>
            <a:r>
              <a:rPr lang="en-US" sz="1600" dirty="0">
                <a:solidFill>
                  <a:schemeClr val="accent1">
                    <a:lumMod val="75000"/>
                  </a:schemeClr>
                </a:solidFill>
              </a:rPr>
              <a:t>Innovation and invention</a:t>
            </a:r>
          </a:p>
        </p:txBody>
      </p:sp>
      <p:sp>
        <p:nvSpPr>
          <p:cNvPr id="25" name="TextBox 24">
            <a:extLst>
              <a:ext uri="{FF2B5EF4-FFF2-40B4-BE49-F238E27FC236}">
                <a16:creationId xmlns:a16="http://schemas.microsoft.com/office/drawing/2014/main" id="{F1733F8F-AA9C-FD4B-8BA1-19638B022DEA}"/>
              </a:ext>
            </a:extLst>
          </p:cNvPr>
          <p:cNvSpPr txBox="1"/>
          <p:nvPr/>
        </p:nvSpPr>
        <p:spPr>
          <a:xfrm>
            <a:off x="5888520" y="3893483"/>
            <a:ext cx="2541102" cy="246221"/>
          </a:xfrm>
          <a:prstGeom prst="rect">
            <a:avLst/>
          </a:prstGeom>
          <a:noFill/>
        </p:spPr>
        <p:txBody>
          <a:bodyPr wrap="square" lIns="0" tIns="0" rIns="0" bIns="0" rtlCol="0">
            <a:spAutoFit/>
          </a:bodyPr>
          <a:lstStyle/>
          <a:p>
            <a:pPr algn="ctr"/>
            <a:r>
              <a:rPr lang="en-US" sz="1600" dirty="0">
                <a:solidFill>
                  <a:schemeClr val="accent1">
                    <a:lumMod val="75000"/>
                  </a:schemeClr>
                </a:solidFill>
              </a:rPr>
              <a:t>Problem-solving</a:t>
            </a:r>
          </a:p>
        </p:txBody>
      </p:sp>
      <p:sp>
        <p:nvSpPr>
          <p:cNvPr id="27" name="TextBox 26">
            <a:extLst>
              <a:ext uri="{FF2B5EF4-FFF2-40B4-BE49-F238E27FC236}">
                <a16:creationId xmlns:a16="http://schemas.microsoft.com/office/drawing/2014/main" id="{DD6B7153-19D5-E642-980F-C8250FCCFC10}"/>
              </a:ext>
            </a:extLst>
          </p:cNvPr>
          <p:cNvSpPr txBox="1"/>
          <p:nvPr/>
        </p:nvSpPr>
        <p:spPr>
          <a:xfrm>
            <a:off x="5888520" y="4665595"/>
            <a:ext cx="2541102" cy="246221"/>
          </a:xfrm>
          <a:prstGeom prst="rect">
            <a:avLst/>
          </a:prstGeom>
          <a:noFill/>
        </p:spPr>
        <p:txBody>
          <a:bodyPr wrap="square" lIns="0" tIns="0" rIns="0" bIns="0" rtlCol="0">
            <a:spAutoFit/>
          </a:bodyPr>
          <a:lstStyle/>
          <a:p>
            <a:pPr algn="ctr"/>
            <a:r>
              <a:rPr lang="en-US" sz="1600" dirty="0">
                <a:solidFill>
                  <a:schemeClr val="accent1">
                    <a:lumMod val="75000"/>
                  </a:schemeClr>
                </a:solidFill>
              </a:rPr>
              <a:t>Application of knowledge</a:t>
            </a:r>
          </a:p>
        </p:txBody>
      </p:sp>
      <p:pic>
        <p:nvPicPr>
          <p:cNvPr id="6" name="Picture 5">
            <a:extLst>
              <a:ext uri="{FF2B5EF4-FFF2-40B4-BE49-F238E27FC236}">
                <a16:creationId xmlns:a16="http://schemas.microsoft.com/office/drawing/2014/main" id="{CFFA7039-1E50-5147-B9D4-805D5EF028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4379" y="1433817"/>
            <a:ext cx="4484638" cy="4982288"/>
          </a:xfrm>
          <a:prstGeom prst="rect">
            <a:avLst/>
          </a:prstGeom>
        </p:spPr>
      </p:pic>
      <p:pic>
        <p:nvPicPr>
          <p:cNvPr id="7" name="Picture 6">
            <a:extLst>
              <a:ext uri="{FF2B5EF4-FFF2-40B4-BE49-F238E27FC236}">
                <a16:creationId xmlns:a16="http://schemas.microsoft.com/office/drawing/2014/main" id="{CD5E10FF-8B94-8541-B946-FCB17D0F567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9802" y="2520475"/>
            <a:ext cx="4893791" cy="2746015"/>
          </a:xfrm>
          <a:prstGeom prst="rect">
            <a:avLst/>
          </a:prstGeom>
        </p:spPr>
      </p:pic>
      <p:sp>
        <p:nvSpPr>
          <p:cNvPr id="3" name="Rectangle 2">
            <a:extLst>
              <a:ext uri="{FF2B5EF4-FFF2-40B4-BE49-F238E27FC236}">
                <a16:creationId xmlns:a16="http://schemas.microsoft.com/office/drawing/2014/main" id="{32907059-565C-BE47-B0D6-6BC016CD44B2}"/>
              </a:ext>
            </a:extLst>
          </p:cNvPr>
          <p:cNvSpPr/>
          <p:nvPr/>
        </p:nvSpPr>
        <p:spPr>
          <a:xfrm>
            <a:off x="3178629" y="3117676"/>
            <a:ext cx="931817" cy="243833"/>
          </a:xfrm>
          <a:prstGeom prst="rect">
            <a:avLst/>
          </a:prstGeom>
          <a:solidFill>
            <a:srgbClr val="B6BD10">
              <a:alpha val="2196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3ABE69-C90F-3C4A-BFD1-423845FF6BF4}"/>
              </a:ext>
            </a:extLst>
          </p:cNvPr>
          <p:cNvSpPr/>
          <p:nvPr/>
        </p:nvSpPr>
        <p:spPr>
          <a:xfrm>
            <a:off x="2211976" y="3533973"/>
            <a:ext cx="931817" cy="243833"/>
          </a:xfrm>
          <a:prstGeom prst="rect">
            <a:avLst/>
          </a:prstGeom>
          <a:solidFill>
            <a:srgbClr val="B6BD10">
              <a:alpha val="2196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F566F69-F487-8745-B81F-105AEBE36DEC}"/>
              </a:ext>
            </a:extLst>
          </p:cNvPr>
          <p:cNvSpPr/>
          <p:nvPr/>
        </p:nvSpPr>
        <p:spPr>
          <a:xfrm>
            <a:off x="988423" y="4996532"/>
            <a:ext cx="931817" cy="243833"/>
          </a:xfrm>
          <a:prstGeom prst="rect">
            <a:avLst/>
          </a:prstGeom>
          <a:solidFill>
            <a:srgbClr val="B6BD10">
              <a:alpha val="2196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829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944880-56C2-1F4C-96E2-A6F8C865DD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4590" y="2090058"/>
            <a:ext cx="3175030" cy="3145263"/>
          </a:xfrm>
          <a:prstGeom prst="rect">
            <a:avLst/>
          </a:prstGeom>
        </p:spPr>
      </p:pic>
      <p:pic>
        <p:nvPicPr>
          <p:cNvPr id="15" name="Picture 14">
            <a:extLst>
              <a:ext uri="{FF2B5EF4-FFF2-40B4-BE49-F238E27FC236}">
                <a16:creationId xmlns:a16="http://schemas.microsoft.com/office/drawing/2014/main" id="{06697CF2-DB23-6742-9747-DCD0556B0DE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2960" y="1806995"/>
            <a:ext cx="3310476" cy="3428326"/>
          </a:xfrm>
          <a:prstGeom prst="rect">
            <a:avLst/>
          </a:prstGeom>
        </p:spPr>
      </p:pic>
      <p:pic>
        <p:nvPicPr>
          <p:cNvPr id="13" name="Picture 12">
            <a:extLst>
              <a:ext uri="{FF2B5EF4-FFF2-40B4-BE49-F238E27FC236}">
                <a16:creationId xmlns:a16="http://schemas.microsoft.com/office/drawing/2014/main" id="{4CAAE24D-05C4-ED41-990E-D20AC112222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9582" y="2090056"/>
            <a:ext cx="3170038" cy="3150225"/>
          </a:xfrm>
          <a:prstGeom prst="rect">
            <a:avLst/>
          </a:prstGeom>
        </p:spPr>
      </p:pic>
      <p:sp>
        <p:nvSpPr>
          <p:cNvPr id="4" name="Slide Number Placeholder 3"/>
          <p:cNvSpPr>
            <a:spLocks noGrp="1"/>
          </p:cNvSpPr>
          <p:nvPr>
            <p:ph type="sldNum" sz="quarter" idx="4"/>
          </p:nvPr>
        </p:nvSpPr>
        <p:spPr/>
        <p:txBody>
          <a:bodyPr/>
          <a:lstStyle/>
          <a:p>
            <a:fld id="{DDBE135E-2566-4748-853C-8A3B78F0FB00}" type="slidenum">
              <a:rPr lang="en-GB" smtClean="0"/>
              <a:pPr/>
              <a:t>11</a:t>
            </a:fld>
            <a:endParaRPr lang="en-GB"/>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Beyond 21</a:t>
            </a:r>
            <a:r>
              <a:rPr lang="en-GB" spc="0" baseline="30000" dirty="0">
                <a:solidFill>
                  <a:schemeClr val="bg2"/>
                </a:solidFill>
              </a:rPr>
              <a:t>st</a:t>
            </a:r>
            <a:r>
              <a:rPr lang="en-GB" spc="0" dirty="0">
                <a:solidFill>
                  <a:schemeClr val="bg2"/>
                </a:solidFill>
              </a:rPr>
              <a:t> Century Skills through Science</a:t>
            </a:r>
            <a:endParaRPr lang="en-US" spc="0" dirty="0">
              <a:solidFill>
                <a:schemeClr val="bg2"/>
              </a:solidFill>
            </a:endParaRPr>
          </a:p>
        </p:txBody>
      </p:sp>
      <p:graphicFrame>
        <p:nvGraphicFramePr>
          <p:cNvPr id="3" name="Table 2">
            <a:extLst>
              <a:ext uri="{FF2B5EF4-FFF2-40B4-BE49-F238E27FC236}">
                <a16:creationId xmlns:a16="http://schemas.microsoft.com/office/drawing/2014/main" id="{B2714C94-4DB8-0641-9BEE-25560C1890FB}"/>
              </a:ext>
            </a:extLst>
          </p:cNvPr>
          <p:cNvGraphicFramePr>
            <a:graphicFrameLocks noGrp="1"/>
          </p:cNvGraphicFramePr>
          <p:nvPr>
            <p:extLst>
              <p:ext uri="{D42A27DB-BD31-4B8C-83A1-F6EECF244321}">
                <p14:modId xmlns:p14="http://schemas.microsoft.com/office/powerpoint/2010/main" val="3480495944"/>
              </p:ext>
            </p:extLst>
          </p:nvPr>
        </p:nvGraphicFramePr>
        <p:xfrm>
          <a:off x="5014278" y="1796699"/>
          <a:ext cx="3306762" cy="3880080"/>
        </p:xfrm>
        <a:graphic>
          <a:graphicData uri="http://schemas.openxmlformats.org/drawingml/2006/table">
            <a:tbl>
              <a:tblPr>
                <a:tableStyleId>{5C22544A-7EE6-4342-B048-85BDC9FD1C3A}</a:tableStyleId>
              </a:tblPr>
              <a:tblGrid>
                <a:gridCol w="3306762">
                  <a:extLst>
                    <a:ext uri="{9D8B030D-6E8A-4147-A177-3AD203B41FA5}">
                      <a16:colId xmlns:a16="http://schemas.microsoft.com/office/drawing/2014/main" val="2423236603"/>
                    </a:ext>
                  </a:extLst>
                </a:gridCol>
              </a:tblGrid>
              <a:tr h="540000">
                <a:tc>
                  <a:txBody>
                    <a:bodyPr/>
                    <a:lstStyle/>
                    <a:p>
                      <a:pPr algn="l" fontAlgn="t"/>
                      <a:r>
                        <a:rPr lang="en-GB" sz="1800" b="1" u="none" strike="noStrike" dirty="0">
                          <a:solidFill>
                            <a:srgbClr val="FFFFFF"/>
                          </a:solidFill>
                          <a:effectLst/>
                        </a:rPr>
                        <a:t>Application of knowledge </a:t>
                      </a:r>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19136537"/>
                  </a:ext>
                </a:extLst>
              </a:tr>
              <a:tr h="540000">
                <a:tc>
                  <a:txBody>
                    <a:bodyPr/>
                    <a:lstStyle/>
                    <a:p>
                      <a:pPr algn="l" fontAlgn="t"/>
                      <a:r>
                        <a:rPr lang="en-GB" sz="1800" b="1" u="none" strike="noStrike">
                          <a:solidFill>
                            <a:srgbClr val="FFFFFF"/>
                          </a:solidFill>
                          <a:effectLst/>
                        </a:rPr>
                        <a:t>Innovation and invention</a:t>
                      </a:r>
                      <a:endParaRPr lang="en-GB" sz="1800" b="1" i="0" u="none" strike="noStrike">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659771613"/>
                  </a:ext>
                </a:extLst>
              </a:tr>
              <a:tr h="540000">
                <a:tc>
                  <a:txBody>
                    <a:bodyPr/>
                    <a:lstStyle/>
                    <a:p>
                      <a:pPr algn="l" fontAlgn="t"/>
                      <a:r>
                        <a:rPr lang="en-GB" sz="1800" b="1" u="none" strike="noStrike">
                          <a:solidFill>
                            <a:srgbClr val="FFFFFF"/>
                          </a:solidFill>
                          <a:effectLst/>
                        </a:rPr>
                        <a:t>Problem-solving</a:t>
                      </a:r>
                      <a:endParaRPr lang="en-GB" sz="1800" b="1" i="0" u="none" strike="noStrike">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944250101"/>
                  </a:ext>
                </a:extLst>
              </a:tr>
              <a:tr h="540000">
                <a:tc>
                  <a:txBody>
                    <a:bodyPr/>
                    <a:lstStyle/>
                    <a:p>
                      <a:pPr algn="l" fontAlgn="t"/>
                      <a:r>
                        <a:rPr lang="en-GB" sz="1800" b="1" u="none" strike="noStrike">
                          <a:solidFill>
                            <a:srgbClr val="FFFFFF"/>
                          </a:solidFill>
                          <a:effectLst/>
                        </a:rPr>
                        <a:t>Generation and analysis of data</a:t>
                      </a:r>
                      <a:endParaRPr lang="en-GB" sz="1800" b="1" i="0" u="none" strike="noStrike">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4050961944"/>
                  </a:ext>
                </a:extLst>
              </a:tr>
              <a:tr h="540000">
                <a:tc>
                  <a:txBody>
                    <a:bodyPr/>
                    <a:lstStyle/>
                    <a:p>
                      <a:pPr algn="l" fontAlgn="t"/>
                      <a:r>
                        <a:rPr lang="en-GB" sz="1800" b="1" u="none" strike="noStrike">
                          <a:solidFill>
                            <a:srgbClr val="FFFFFF"/>
                          </a:solidFill>
                          <a:effectLst/>
                        </a:rPr>
                        <a:t>Critical evaluation</a:t>
                      </a:r>
                      <a:endParaRPr lang="en-GB" sz="1800" b="1" i="0" u="none" strike="noStrike">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036649535"/>
                  </a:ext>
                </a:extLst>
              </a:tr>
              <a:tr h="540000">
                <a:tc>
                  <a:txBody>
                    <a:bodyPr/>
                    <a:lstStyle/>
                    <a:p>
                      <a:pPr algn="l" fontAlgn="t"/>
                      <a:r>
                        <a:rPr lang="en-GB" sz="1800" b="1" u="none" strike="noStrike">
                          <a:solidFill>
                            <a:srgbClr val="FFFFFF"/>
                          </a:solidFill>
                          <a:effectLst/>
                        </a:rPr>
                        <a:t>Use of maths</a:t>
                      </a:r>
                      <a:endParaRPr lang="en-GB" sz="1800" b="1" i="0" u="none" strike="noStrike">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564231800"/>
                  </a:ext>
                </a:extLst>
              </a:tr>
              <a:tr h="540000">
                <a:tc>
                  <a:txBody>
                    <a:bodyPr/>
                    <a:lstStyle/>
                    <a:p>
                      <a:pPr algn="l" fontAlgn="t"/>
                      <a:r>
                        <a:rPr lang="en-GB" sz="1800" b="1" u="none" strike="noStrike" dirty="0">
                          <a:solidFill>
                            <a:srgbClr val="FFFFFF"/>
                          </a:solidFill>
                          <a:effectLst/>
                        </a:rPr>
                        <a:t>Communication</a:t>
                      </a:r>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02736543"/>
                  </a:ext>
                </a:extLst>
              </a:tr>
            </a:tbl>
          </a:graphicData>
        </a:graphic>
      </p:graphicFrame>
      <p:sp>
        <p:nvSpPr>
          <p:cNvPr id="12" name="Title 1">
            <a:extLst>
              <a:ext uri="{FF2B5EF4-FFF2-40B4-BE49-F238E27FC236}">
                <a16:creationId xmlns:a16="http://schemas.microsoft.com/office/drawing/2014/main" id="{5BDE513A-7969-0E46-BBC4-50931D1085F5}"/>
              </a:ext>
            </a:extLst>
          </p:cNvPr>
          <p:cNvSpPr>
            <a:spLocks noGrp="1"/>
          </p:cNvSpPr>
          <p:nvPr>
            <p:ph type="title"/>
          </p:nvPr>
        </p:nvSpPr>
        <p:spPr>
          <a:xfrm>
            <a:off x="541338" y="417599"/>
            <a:ext cx="7779702" cy="1115925"/>
          </a:xfrm>
        </p:spPr>
        <p:txBody>
          <a:bodyPr/>
          <a:lstStyle/>
          <a:p>
            <a:r>
              <a:rPr lang="en-GB" dirty="0"/>
              <a:t>Key skills </a:t>
            </a:r>
            <a:br>
              <a:rPr lang="en-GB" dirty="0"/>
            </a:br>
            <a:r>
              <a:rPr lang="en-GB" sz="1500" dirty="0">
                <a:latin typeface="Arial" panose="020B0604020202020204" pitchFamily="34" charset="0"/>
                <a:cs typeface="Arial" panose="020B0604020202020204" pitchFamily="34" charset="0"/>
              </a:rPr>
              <a:t>Teaching the seven STEM skills</a:t>
            </a:r>
            <a:endParaRPr lang="en-US" sz="15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63F5439-10B6-C64C-AB13-3AA723B9C5B5}"/>
              </a:ext>
            </a:extLst>
          </p:cNvPr>
          <p:cNvSpPr txBox="1"/>
          <p:nvPr/>
        </p:nvSpPr>
        <p:spPr>
          <a:xfrm rot="1520838">
            <a:off x="1163201" y="4028681"/>
            <a:ext cx="2525486" cy="184666"/>
          </a:xfrm>
          <a:prstGeom prst="rect">
            <a:avLst/>
          </a:prstGeom>
          <a:noFill/>
        </p:spPr>
        <p:txBody>
          <a:bodyPr wrap="square" lIns="0" tIns="0" rIns="0" bIns="0" rtlCol="0">
            <a:spAutoFit/>
          </a:bodyPr>
          <a:lstStyle/>
          <a:p>
            <a:r>
              <a:rPr lang="en-US" sz="1200" b="1" dirty="0">
                <a:solidFill>
                  <a:srgbClr val="FFFFFF"/>
                </a:solidFill>
              </a:rPr>
              <a:t>Problem-solving</a:t>
            </a:r>
          </a:p>
        </p:txBody>
      </p:sp>
    </p:spTree>
    <p:extLst>
      <p:ext uri="{BB962C8B-B14F-4D97-AF65-F5344CB8AC3E}">
        <p14:creationId xmlns:p14="http://schemas.microsoft.com/office/powerpoint/2010/main" val="209033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9" presetClass="exit" presetSubtype="0" fill="hold" nodeType="withEffect">
                                  <p:stCondLst>
                                    <p:cond delay="3000"/>
                                  </p:stCondLst>
                                  <p:childTnLst>
                                    <p:animEffect transition="out" filter="dissolv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par>
                                <p:cTn id="10" presetID="9" presetClass="entr" presetSubtype="0" fill="hold" nodeType="withEffect">
                                  <p:stCondLst>
                                    <p:cond delay="300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par>
                                <p:cTn id="13" presetID="9" presetClass="exit" presetSubtype="0" fill="hold" nodeType="withEffect">
                                  <p:stCondLst>
                                    <p:cond delay="6000"/>
                                  </p:stCondLst>
                                  <p:childTnLst>
                                    <p:animEffect transition="out" filter="dissolv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9" presetClass="entr" presetSubtype="0" fill="hold" nodeType="withEffect">
                                  <p:stCondLst>
                                    <p:cond delay="6000"/>
                                  </p:stCondLst>
                                  <p:childTnLst>
                                    <p:set>
                                      <p:cBhvr>
                                        <p:cTn id="17" dur="1" fill="hold">
                                          <p:stCondLst>
                                            <p:cond delay="0"/>
                                          </p:stCondLst>
                                        </p:cTn>
                                        <p:tgtEl>
                                          <p:spTgt spid="15"/>
                                        </p:tgtEl>
                                        <p:attrNameLst>
                                          <p:attrName>style.visibility</p:attrName>
                                        </p:attrNameLst>
                                      </p:cBhvr>
                                      <p:to>
                                        <p:strVal val="visible"/>
                                      </p:to>
                                    </p:set>
                                    <p:animEffect transition="in" filter="dissolv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69C662-5373-A240-B87D-64E2D7402A8F}"/>
              </a:ext>
            </a:extLst>
          </p:cNvPr>
          <p:cNvSpPr txBox="1"/>
          <p:nvPr/>
        </p:nvSpPr>
        <p:spPr>
          <a:xfrm>
            <a:off x="714102" y="2220686"/>
            <a:ext cx="4049485" cy="3262432"/>
          </a:xfrm>
          <a:prstGeom prst="rect">
            <a:avLst/>
          </a:prstGeom>
          <a:noFill/>
        </p:spPr>
        <p:txBody>
          <a:bodyPr wrap="square" lIns="0" tIns="0" rIns="0" bIns="0" rtlCol="0">
            <a:spAutoFit/>
          </a:bodyPr>
          <a:lstStyle/>
          <a:p>
            <a:r>
              <a:rPr lang="en-US" sz="2000" dirty="0"/>
              <a:t>• Do your students know that they are developing these skills? </a:t>
            </a:r>
          </a:p>
          <a:p>
            <a:endParaRPr lang="en-US" sz="2000" dirty="0"/>
          </a:p>
          <a:p>
            <a:r>
              <a:rPr lang="en-US" sz="2000" dirty="0"/>
              <a:t>• Do your students have an understanding of why these skills are important for their futures? </a:t>
            </a:r>
          </a:p>
          <a:p>
            <a:endParaRPr lang="en-US" sz="2000" dirty="0"/>
          </a:p>
          <a:p>
            <a:r>
              <a:rPr lang="en-US" sz="2000" dirty="0"/>
              <a:t>• Does your Scheme of Work have a coherent plan for developing these skills? </a:t>
            </a:r>
          </a:p>
          <a:p>
            <a:endParaRPr lang="en-US" sz="1200" dirty="0">
              <a:solidFill>
                <a:schemeClr val="tx2"/>
              </a:solidFill>
            </a:endParaRPr>
          </a:p>
        </p:txBody>
      </p:sp>
      <p:sp>
        <p:nvSpPr>
          <p:cNvPr id="10" name="Rectangle 9">
            <a:extLst>
              <a:ext uri="{FF2B5EF4-FFF2-40B4-BE49-F238E27FC236}">
                <a16:creationId xmlns:a16="http://schemas.microsoft.com/office/drawing/2014/main" id="{057877DE-14CC-DA4B-BBC7-61079FD03F47}"/>
              </a:ext>
            </a:extLst>
          </p:cNvPr>
          <p:cNvSpPr/>
          <p:nvPr/>
        </p:nvSpPr>
        <p:spPr>
          <a:xfrm>
            <a:off x="609600" y="2987040"/>
            <a:ext cx="4153987" cy="2689739"/>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4"/>
          </p:nvPr>
        </p:nvSpPr>
        <p:spPr/>
        <p:txBody>
          <a:bodyPr/>
          <a:lstStyle/>
          <a:p>
            <a:fld id="{DDBE135E-2566-4748-853C-8A3B78F0FB00}" type="slidenum">
              <a:rPr lang="en-GB" smtClean="0"/>
              <a:pPr/>
              <a:t>12</a:t>
            </a:fld>
            <a:endParaRPr lang="en-GB"/>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Beyond 21</a:t>
            </a:r>
            <a:r>
              <a:rPr lang="en-GB" spc="0" baseline="30000" dirty="0">
                <a:solidFill>
                  <a:schemeClr val="bg2"/>
                </a:solidFill>
              </a:rPr>
              <a:t>st</a:t>
            </a:r>
            <a:r>
              <a:rPr lang="en-GB" spc="0" dirty="0">
                <a:solidFill>
                  <a:schemeClr val="bg2"/>
                </a:solidFill>
              </a:rPr>
              <a:t> Century Skills through Science</a:t>
            </a:r>
            <a:endParaRPr lang="en-US" spc="0" dirty="0">
              <a:solidFill>
                <a:schemeClr val="bg2"/>
              </a:solidFill>
            </a:endParaRPr>
          </a:p>
        </p:txBody>
      </p:sp>
      <p:graphicFrame>
        <p:nvGraphicFramePr>
          <p:cNvPr id="3" name="Table 2">
            <a:extLst>
              <a:ext uri="{FF2B5EF4-FFF2-40B4-BE49-F238E27FC236}">
                <a16:creationId xmlns:a16="http://schemas.microsoft.com/office/drawing/2014/main" id="{B2714C94-4DB8-0641-9BEE-25560C1890FB}"/>
              </a:ext>
            </a:extLst>
          </p:cNvPr>
          <p:cNvGraphicFramePr>
            <a:graphicFrameLocks noGrp="1"/>
          </p:cNvGraphicFramePr>
          <p:nvPr/>
        </p:nvGraphicFramePr>
        <p:xfrm>
          <a:off x="5014278" y="1796699"/>
          <a:ext cx="3306762" cy="3880080"/>
        </p:xfrm>
        <a:graphic>
          <a:graphicData uri="http://schemas.openxmlformats.org/drawingml/2006/table">
            <a:tbl>
              <a:tblPr>
                <a:tableStyleId>{5C22544A-7EE6-4342-B048-85BDC9FD1C3A}</a:tableStyleId>
              </a:tblPr>
              <a:tblGrid>
                <a:gridCol w="3306762">
                  <a:extLst>
                    <a:ext uri="{9D8B030D-6E8A-4147-A177-3AD203B41FA5}">
                      <a16:colId xmlns:a16="http://schemas.microsoft.com/office/drawing/2014/main" val="2423236603"/>
                    </a:ext>
                  </a:extLst>
                </a:gridCol>
              </a:tblGrid>
              <a:tr h="540000">
                <a:tc>
                  <a:txBody>
                    <a:bodyPr/>
                    <a:lstStyle/>
                    <a:p>
                      <a:pPr algn="l" fontAlgn="t"/>
                      <a:r>
                        <a:rPr lang="en-GB" sz="1800" b="1" u="none" strike="noStrike" dirty="0">
                          <a:solidFill>
                            <a:srgbClr val="FFFFFF"/>
                          </a:solidFill>
                          <a:effectLst/>
                        </a:rPr>
                        <a:t>Application of knowledge </a:t>
                      </a:r>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19136537"/>
                  </a:ext>
                </a:extLst>
              </a:tr>
              <a:tr h="540000">
                <a:tc>
                  <a:txBody>
                    <a:bodyPr/>
                    <a:lstStyle/>
                    <a:p>
                      <a:pPr algn="l" fontAlgn="t"/>
                      <a:r>
                        <a:rPr lang="en-GB" sz="1800" b="1" u="none" strike="noStrike">
                          <a:solidFill>
                            <a:srgbClr val="FFFFFF"/>
                          </a:solidFill>
                          <a:effectLst/>
                        </a:rPr>
                        <a:t>Innovation and invention</a:t>
                      </a:r>
                      <a:endParaRPr lang="en-GB" sz="1800" b="1" i="0" u="none" strike="noStrike">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659771613"/>
                  </a:ext>
                </a:extLst>
              </a:tr>
              <a:tr h="540000">
                <a:tc>
                  <a:txBody>
                    <a:bodyPr/>
                    <a:lstStyle/>
                    <a:p>
                      <a:pPr algn="l" fontAlgn="t"/>
                      <a:r>
                        <a:rPr lang="en-GB" sz="1800" b="1" u="none" strike="noStrike">
                          <a:solidFill>
                            <a:srgbClr val="FFFFFF"/>
                          </a:solidFill>
                          <a:effectLst/>
                        </a:rPr>
                        <a:t>Problem-solving</a:t>
                      </a:r>
                      <a:endParaRPr lang="en-GB" sz="1800" b="1" i="0" u="none" strike="noStrike">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944250101"/>
                  </a:ext>
                </a:extLst>
              </a:tr>
              <a:tr h="540000">
                <a:tc>
                  <a:txBody>
                    <a:bodyPr/>
                    <a:lstStyle/>
                    <a:p>
                      <a:pPr algn="l" fontAlgn="t"/>
                      <a:r>
                        <a:rPr lang="en-GB" sz="1800" b="1" u="none" strike="noStrike">
                          <a:solidFill>
                            <a:srgbClr val="FFFFFF"/>
                          </a:solidFill>
                          <a:effectLst/>
                        </a:rPr>
                        <a:t>Generation and analysis of data</a:t>
                      </a:r>
                      <a:endParaRPr lang="en-GB" sz="1800" b="1" i="0" u="none" strike="noStrike">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4050961944"/>
                  </a:ext>
                </a:extLst>
              </a:tr>
              <a:tr h="540000">
                <a:tc>
                  <a:txBody>
                    <a:bodyPr/>
                    <a:lstStyle/>
                    <a:p>
                      <a:pPr algn="l" fontAlgn="t"/>
                      <a:r>
                        <a:rPr lang="en-GB" sz="1800" b="1" u="none" strike="noStrike">
                          <a:solidFill>
                            <a:srgbClr val="FFFFFF"/>
                          </a:solidFill>
                          <a:effectLst/>
                        </a:rPr>
                        <a:t>Critical evaluation</a:t>
                      </a:r>
                      <a:endParaRPr lang="en-GB" sz="1800" b="1" i="0" u="none" strike="noStrike">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036649535"/>
                  </a:ext>
                </a:extLst>
              </a:tr>
              <a:tr h="540000">
                <a:tc>
                  <a:txBody>
                    <a:bodyPr/>
                    <a:lstStyle/>
                    <a:p>
                      <a:pPr algn="l" fontAlgn="t"/>
                      <a:r>
                        <a:rPr lang="en-GB" sz="1800" b="1" u="none" strike="noStrike">
                          <a:solidFill>
                            <a:srgbClr val="FFFFFF"/>
                          </a:solidFill>
                          <a:effectLst/>
                        </a:rPr>
                        <a:t>Use of maths</a:t>
                      </a:r>
                      <a:endParaRPr lang="en-GB" sz="1800" b="1" i="0" u="none" strike="noStrike">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564231800"/>
                  </a:ext>
                </a:extLst>
              </a:tr>
              <a:tr h="540000">
                <a:tc>
                  <a:txBody>
                    <a:bodyPr/>
                    <a:lstStyle/>
                    <a:p>
                      <a:pPr algn="l" fontAlgn="t"/>
                      <a:r>
                        <a:rPr lang="en-GB" sz="1800" b="1" u="none" strike="noStrike" dirty="0">
                          <a:solidFill>
                            <a:srgbClr val="FFFFFF"/>
                          </a:solidFill>
                          <a:effectLst/>
                        </a:rPr>
                        <a:t>Communication</a:t>
                      </a:r>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02736543"/>
                  </a:ext>
                </a:extLst>
              </a:tr>
            </a:tbl>
          </a:graphicData>
        </a:graphic>
      </p:graphicFrame>
      <p:sp>
        <p:nvSpPr>
          <p:cNvPr id="12" name="Title 1">
            <a:extLst>
              <a:ext uri="{FF2B5EF4-FFF2-40B4-BE49-F238E27FC236}">
                <a16:creationId xmlns:a16="http://schemas.microsoft.com/office/drawing/2014/main" id="{5BDE513A-7969-0E46-BBC4-50931D1085F5}"/>
              </a:ext>
            </a:extLst>
          </p:cNvPr>
          <p:cNvSpPr>
            <a:spLocks noGrp="1"/>
          </p:cNvSpPr>
          <p:nvPr>
            <p:ph type="title"/>
          </p:nvPr>
        </p:nvSpPr>
        <p:spPr>
          <a:xfrm>
            <a:off x="541338" y="417599"/>
            <a:ext cx="7779702" cy="1115925"/>
          </a:xfrm>
        </p:spPr>
        <p:txBody>
          <a:bodyPr/>
          <a:lstStyle/>
          <a:p>
            <a:r>
              <a:rPr lang="en-GB" dirty="0"/>
              <a:t>Key skills </a:t>
            </a:r>
            <a:br>
              <a:rPr lang="en-GB" dirty="0"/>
            </a:br>
            <a:r>
              <a:rPr lang="en-GB" sz="1500" dirty="0">
                <a:latin typeface="Arial" panose="020B0604020202020204" pitchFamily="34" charset="0"/>
                <a:cs typeface="Arial" panose="020B0604020202020204" pitchFamily="34" charset="0"/>
              </a:rPr>
              <a:t>Teaching the seven STEM skills</a:t>
            </a:r>
            <a:endParaRPr lang="en-US" sz="150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462F6238-6AE4-F04C-8370-56300BF6EE70}"/>
              </a:ext>
            </a:extLst>
          </p:cNvPr>
          <p:cNvSpPr/>
          <p:nvPr/>
        </p:nvSpPr>
        <p:spPr>
          <a:xfrm>
            <a:off x="609600" y="4051767"/>
            <a:ext cx="4153987" cy="1625011"/>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209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E9D20406-D6C2-B148-A312-06BC9F3A4926}"/>
              </a:ext>
            </a:extLst>
          </p:cNvPr>
          <p:cNvGraphicFramePr>
            <a:graphicFrameLocks noGrp="1"/>
          </p:cNvGraphicFramePr>
          <p:nvPr>
            <p:extLst>
              <p:ext uri="{D42A27DB-BD31-4B8C-83A1-F6EECF244321}">
                <p14:modId xmlns:p14="http://schemas.microsoft.com/office/powerpoint/2010/main" val="4094392179"/>
              </p:ext>
            </p:extLst>
          </p:nvPr>
        </p:nvGraphicFramePr>
        <p:xfrm>
          <a:off x="880269" y="1796699"/>
          <a:ext cx="3550920" cy="3880080"/>
        </p:xfrm>
        <a:graphic>
          <a:graphicData uri="http://schemas.openxmlformats.org/drawingml/2006/table">
            <a:tbl>
              <a:tblPr>
                <a:tableStyleId>{5C22544A-7EE6-4342-B048-85BDC9FD1C3A}</a:tableStyleId>
              </a:tblPr>
              <a:tblGrid>
                <a:gridCol w="3550920">
                  <a:extLst>
                    <a:ext uri="{9D8B030D-6E8A-4147-A177-3AD203B41FA5}">
                      <a16:colId xmlns:a16="http://schemas.microsoft.com/office/drawing/2014/main" val="2524558989"/>
                    </a:ext>
                  </a:extLst>
                </a:gridCol>
              </a:tblGrid>
              <a:tr h="1263020">
                <a:tc>
                  <a:txBody>
                    <a:bodyPr/>
                    <a:lstStyle/>
                    <a:p>
                      <a:r>
                        <a:rPr lang="en-US" b="0" dirty="0">
                          <a:solidFill>
                            <a:schemeClr val="tx1"/>
                          </a:solidFill>
                        </a:rPr>
                        <a:t>Agree and use common language about STEM skills in science and maths (and design  &amp; technology). </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234884763"/>
                  </a:ext>
                </a:extLst>
              </a:tr>
              <a:tr h="12630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rPr>
                        <a:t>Introduce more exploratory classroom activities, which involve STEM skills. </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589216498"/>
                  </a:ext>
                </a:extLst>
              </a:tr>
              <a:tr h="1354040">
                <a:tc>
                  <a:txBody>
                    <a:bodyPr/>
                    <a:lstStyle/>
                    <a:p>
                      <a:r>
                        <a:rPr lang="en-US" dirty="0">
                          <a:solidFill>
                            <a:schemeClr val="tx1"/>
                          </a:solidFill>
                        </a:rPr>
                        <a:t>Use examples with clear links to the uses of STEM skills (including careers). </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577304443"/>
                  </a:ext>
                </a:extLst>
              </a:tr>
            </a:tbl>
          </a:graphicData>
        </a:graphic>
      </p:graphicFrame>
      <p:sp>
        <p:nvSpPr>
          <p:cNvPr id="9" name="Rectangle 8">
            <a:extLst>
              <a:ext uri="{FF2B5EF4-FFF2-40B4-BE49-F238E27FC236}">
                <a16:creationId xmlns:a16="http://schemas.microsoft.com/office/drawing/2014/main" id="{B53847F0-0B05-9D4B-B121-3EDABC5DDBF2}"/>
              </a:ext>
            </a:extLst>
          </p:cNvPr>
          <p:cNvSpPr/>
          <p:nvPr/>
        </p:nvSpPr>
        <p:spPr>
          <a:xfrm>
            <a:off x="777237" y="4328165"/>
            <a:ext cx="3875315" cy="1743338"/>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4"/>
          </p:nvPr>
        </p:nvSpPr>
        <p:spPr/>
        <p:txBody>
          <a:bodyPr/>
          <a:lstStyle/>
          <a:p>
            <a:fld id="{DDBE135E-2566-4748-853C-8A3B78F0FB00}" type="slidenum">
              <a:rPr lang="en-GB" smtClean="0"/>
              <a:pPr/>
              <a:t>13</a:t>
            </a:fld>
            <a:endParaRPr lang="en-GB"/>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Beyond 21</a:t>
            </a:r>
            <a:r>
              <a:rPr lang="en-GB" spc="0" baseline="30000" dirty="0">
                <a:solidFill>
                  <a:schemeClr val="bg2"/>
                </a:solidFill>
              </a:rPr>
              <a:t>st</a:t>
            </a:r>
            <a:r>
              <a:rPr lang="en-GB" spc="0" dirty="0">
                <a:solidFill>
                  <a:schemeClr val="bg2"/>
                </a:solidFill>
              </a:rPr>
              <a:t> Century Skills through Science</a:t>
            </a:r>
            <a:endParaRPr lang="en-US" spc="0" dirty="0">
              <a:solidFill>
                <a:schemeClr val="bg2"/>
              </a:solidFill>
            </a:endParaRPr>
          </a:p>
        </p:txBody>
      </p:sp>
      <p:graphicFrame>
        <p:nvGraphicFramePr>
          <p:cNvPr id="3" name="Table 2">
            <a:extLst>
              <a:ext uri="{FF2B5EF4-FFF2-40B4-BE49-F238E27FC236}">
                <a16:creationId xmlns:a16="http://schemas.microsoft.com/office/drawing/2014/main" id="{B2714C94-4DB8-0641-9BEE-25560C1890FB}"/>
              </a:ext>
            </a:extLst>
          </p:cNvPr>
          <p:cNvGraphicFramePr>
            <a:graphicFrameLocks noGrp="1"/>
          </p:cNvGraphicFramePr>
          <p:nvPr/>
        </p:nvGraphicFramePr>
        <p:xfrm>
          <a:off x="5014278" y="1796699"/>
          <a:ext cx="3306762" cy="3880080"/>
        </p:xfrm>
        <a:graphic>
          <a:graphicData uri="http://schemas.openxmlformats.org/drawingml/2006/table">
            <a:tbl>
              <a:tblPr>
                <a:tableStyleId>{5C22544A-7EE6-4342-B048-85BDC9FD1C3A}</a:tableStyleId>
              </a:tblPr>
              <a:tblGrid>
                <a:gridCol w="3306762">
                  <a:extLst>
                    <a:ext uri="{9D8B030D-6E8A-4147-A177-3AD203B41FA5}">
                      <a16:colId xmlns:a16="http://schemas.microsoft.com/office/drawing/2014/main" val="2423236603"/>
                    </a:ext>
                  </a:extLst>
                </a:gridCol>
              </a:tblGrid>
              <a:tr h="540000">
                <a:tc>
                  <a:txBody>
                    <a:bodyPr/>
                    <a:lstStyle/>
                    <a:p>
                      <a:pPr algn="l" fontAlgn="t"/>
                      <a:r>
                        <a:rPr lang="en-GB" sz="1800" b="1" u="none" strike="noStrike" dirty="0">
                          <a:solidFill>
                            <a:srgbClr val="FFFFFF"/>
                          </a:solidFill>
                          <a:effectLst/>
                        </a:rPr>
                        <a:t>Application of knowledge </a:t>
                      </a:r>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19136537"/>
                  </a:ext>
                </a:extLst>
              </a:tr>
              <a:tr h="540000">
                <a:tc>
                  <a:txBody>
                    <a:bodyPr/>
                    <a:lstStyle/>
                    <a:p>
                      <a:pPr algn="l" fontAlgn="t"/>
                      <a:r>
                        <a:rPr lang="en-GB" sz="1800" b="1" u="none" strike="noStrike">
                          <a:solidFill>
                            <a:srgbClr val="FFFFFF"/>
                          </a:solidFill>
                          <a:effectLst/>
                        </a:rPr>
                        <a:t>Innovation and invention</a:t>
                      </a:r>
                      <a:endParaRPr lang="en-GB" sz="1800" b="1" i="0" u="none" strike="noStrike">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659771613"/>
                  </a:ext>
                </a:extLst>
              </a:tr>
              <a:tr h="540000">
                <a:tc>
                  <a:txBody>
                    <a:bodyPr/>
                    <a:lstStyle/>
                    <a:p>
                      <a:pPr algn="l" fontAlgn="t"/>
                      <a:r>
                        <a:rPr lang="en-GB" sz="1800" b="1" u="none" strike="noStrike">
                          <a:solidFill>
                            <a:srgbClr val="FFFFFF"/>
                          </a:solidFill>
                          <a:effectLst/>
                        </a:rPr>
                        <a:t>Problem-solving</a:t>
                      </a:r>
                      <a:endParaRPr lang="en-GB" sz="1800" b="1" i="0" u="none" strike="noStrike">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944250101"/>
                  </a:ext>
                </a:extLst>
              </a:tr>
              <a:tr h="540000">
                <a:tc>
                  <a:txBody>
                    <a:bodyPr/>
                    <a:lstStyle/>
                    <a:p>
                      <a:pPr algn="l" fontAlgn="t"/>
                      <a:r>
                        <a:rPr lang="en-GB" sz="1800" b="1" u="none" strike="noStrike">
                          <a:solidFill>
                            <a:srgbClr val="FFFFFF"/>
                          </a:solidFill>
                          <a:effectLst/>
                        </a:rPr>
                        <a:t>Generation and analysis of data</a:t>
                      </a:r>
                      <a:endParaRPr lang="en-GB" sz="1800" b="1" i="0" u="none" strike="noStrike">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4050961944"/>
                  </a:ext>
                </a:extLst>
              </a:tr>
              <a:tr h="540000">
                <a:tc>
                  <a:txBody>
                    <a:bodyPr/>
                    <a:lstStyle/>
                    <a:p>
                      <a:pPr algn="l" fontAlgn="t"/>
                      <a:r>
                        <a:rPr lang="en-GB" sz="1800" b="1" u="none" strike="noStrike">
                          <a:solidFill>
                            <a:srgbClr val="FFFFFF"/>
                          </a:solidFill>
                          <a:effectLst/>
                        </a:rPr>
                        <a:t>Critical evaluation</a:t>
                      </a:r>
                      <a:endParaRPr lang="en-GB" sz="1800" b="1" i="0" u="none" strike="noStrike">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036649535"/>
                  </a:ext>
                </a:extLst>
              </a:tr>
              <a:tr h="540000">
                <a:tc>
                  <a:txBody>
                    <a:bodyPr/>
                    <a:lstStyle/>
                    <a:p>
                      <a:pPr algn="l" fontAlgn="t"/>
                      <a:r>
                        <a:rPr lang="en-GB" sz="1800" b="1" u="none" strike="noStrike">
                          <a:solidFill>
                            <a:srgbClr val="FFFFFF"/>
                          </a:solidFill>
                          <a:effectLst/>
                        </a:rPr>
                        <a:t>Use of maths</a:t>
                      </a:r>
                      <a:endParaRPr lang="en-GB" sz="1800" b="1" i="0" u="none" strike="noStrike">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564231800"/>
                  </a:ext>
                </a:extLst>
              </a:tr>
              <a:tr h="540000">
                <a:tc>
                  <a:txBody>
                    <a:bodyPr/>
                    <a:lstStyle/>
                    <a:p>
                      <a:pPr algn="l" fontAlgn="t"/>
                      <a:r>
                        <a:rPr lang="en-GB" sz="1800" b="1" u="none" strike="noStrike" dirty="0">
                          <a:solidFill>
                            <a:srgbClr val="FFFFFF"/>
                          </a:solidFill>
                          <a:effectLst/>
                        </a:rPr>
                        <a:t>Communication</a:t>
                      </a:r>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02736543"/>
                  </a:ext>
                </a:extLst>
              </a:tr>
            </a:tbl>
          </a:graphicData>
        </a:graphic>
      </p:graphicFrame>
      <p:sp>
        <p:nvSpPr>
          <p:cNvPr id="7" name="Rectangle 6">
            <a:extLst>
              <a:ext uri="{FF2B5EF4-FFF2-40B4-BE49-F238E27FC236}">
                <a16:creationId xmlns:a16="http://schemas.microsoft.com/office/drawing/2014/main" id="{59DA999D-A82D-C149-AB95-ED7CA982566A}"/>
              </a:ext>
            </a:extLst>
          </p:cNvPr>
          <p:cNvSpPr/>
          <p:nvPr/>
        </p:nvSpPr>
        <p:spPr>
          <a:xfrm>
            <a:off x="766354" y="3074128"/>
            <a:ext cx="3875315" cy="2673532"/>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5BDE513A-7969-0E46-BBC4-50931D1085F5}"/>
              </a:ext>
            </a:extLst>
          </p:cNvPr>
          <p:cNvSpPr>
            <a:spLocks noGrp="1"/>
          </p:cNvSpPr>
          <p:nvPr>
            <p:ph type="title"/>
          </p:nvPr>
        </p:nvSpPr>
        <p:spPr>
          <a:xfrm>
            <a:off x="541338" y="417599"/>
            <a:ext cx="7779702" cy="1115925"/>
          </a:xfrm>
        </p:spPr>
        <p:txBody>
          <a:bodyPr/>
          <a:lstStyle/>
          <a:p>
            <a:r>
              <a:rPr lang="en-GB" dirty="0"/>
              <a:t>Key skills </a:t>
            </a:r>
            <a:br>
              <a:rPr lang="en-GB" dirty="0"/>
            </a:br>
            <a:r>
              <a:rPr lang="en-GB" sz="1500" dirty="0">
                <a:latin typeface="Arial" panose="020B0604020202020204" pitchFamily="34" charset="0"/>
                <a:cs typeface="Arial" panose="020B0604020202020204" pitchFamily="34" charset="0"/>
              </a:rPr>
              <a:t>Teaching the seven STEM skills</a:t>
            </a:r>
            <a:endParaRPr lang="en-US" sz="15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4AA49A15-4F9D-2542-AE26-15E9728D417A}"/>
              </a:ext>
            </a:extLst>
          </p:cNvPr>
          <p:cNvSpPr/>
          <p:nvPr/>
        </p:nvSpPr>
        <p:spPr>
          <a:xfrm>
            <a:off x="857791" y="1715589"/>
            <a:ext cx="3714209" cy="4184471"/>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256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779702" cy="1115925"/>
          </a:xfrm>
        </p:spPr>
        <p:txBody>
          <a:bodyPr/>
          <a:lstStyle/>
          <a:p>
            <a:r>
              <a:rPr lang="en-GB" dirty="0"/>
              <a:t>Some STEM skill activities</a:t>
            </a:r>
            <a:br>
              <a:rPr lang="en-GB" dirty="0"/>
            </a:br>
            <a:r>
              <a:rPr lang="en-GB" sz="1500" dirty="0">
                <a:latin typeface="Arial" panose="020B0604020202020204" pitchFamily="34" charset="0"/>
                <a:cs typeface="Arial" panose="020B0604020202020204" pitchFamily="34" charset="0"/>
              </a:rPr>
              <a:t>1. Communication</a:t>
            </a:r>
            <a:endParaRPr lang="en-US" sz="15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fld id="{DDBE135E-2566-4748-853C-8A3B78F0FB00}" type="slidenum">
              <a:rPr lang="en-GB" smtClean="0"/>
              <a:pPr/>
              <a:t>14</a:t>
            </a:fld>
            <a:endParaRPr lang="en-GB"/>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Beyond 21</a:t>
            </a:r>
            <a:r>
              <a:rPr lang="en-GB" spc="0" baseline="30000" dirty="0">
                <a:solidFill>
                  <a:schemeClr val="bg2"/>
                </a:solidFill>
              </a:rPr>
              <a:t>st</a:t>
            </a:r>
            <a:r>
              <a:rPr lang="en-GB" spc="0" dirty="0">
                <a:solidFill>
                  <a:schemeClr val="bg2"/>
                </a:solidFill>
              </a:rPr>
              <a:t> Century Skills through Science</a:t>
            </a:r>
            <a:endParaRPr lang="en-US" spc="0" dirty="0">
              <a:solidFill>
                <a:schemeClr val="bg2"/>
              </a:solidFill>
            </a:endParaRPr>
          </a:p>
        </p:txBody>
      </p:sp>
      <p:pic>
        <p:nvPicPr>
          <p:cNvPr id="20" name="Picture 19">
            <a:extLst>
              <a:ext uri="{FF2B5EF4-FFF2-40B4-BE49-F238E27FC236}">
                <a16:creationId xmlns:a16="http://schemas.microsoft.com/office/drawing/2014/main" id="{6882D983-647F-1744-8483-72D371BDCD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11132" y="1426843"/>
            <a:ext cx="3473388" cy="4915519"/>
          </a:xfrm>
          <a:prstGeom prst="rect">
            <a:avLst/>
          </a:prstGeom>
        </p:spPr>
      </p:pic>
      <p:pic>
        <p:nvPicPr>
          <p:cNvPr id="9" name="Picture 8">
            <a:extLst>
              <a:ext uri="{FF2B5EF4-FFF2-40B4-BE49-F238E27FC236}">
                <a16:creationId xmlns:a16="http://schemas.microsoft.com/office/drawing/2014/main" id="{0A875191-7218-2045-9554-B9E4C65E82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8070" y="1712588"/>
            <a:ext cx="1393703" cy="1384993"/>
          </a:xfrm>
          <a:prstGeom prst="rect">
            <a:avLst/>
          </a:prstGeom>
        </p:spPr>
      </p:pic>
      <p:pic>
        <p:nvPicPr>
          <p:cNvPr id="11" name="Picture 10">
            <a:extLst>
              <a:ext uri="{FF2B5EF4-FFF2-40B4-BE49-F238E27FC236}">
                <a16:creationId xmlns:a16="http://schemas.microsoft.com/office/drawing/2014/main" id="{74988921-2DCF-384B-86BC-58E86853EF9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4006" y="1567208"/>
            <a:ext cx="1477767" cy="1530373"/>
          </a:xfrm>
          <a:prstGeom prst="rect">
            <a:avLst/>
          </a:prstGeom>
        </p:spPr>
      </p:pic>
      <p:pic>
        <p:nvPicPr>
          <p:cNvPr id="6" name="Picture 5" descr="A close up of a person&#13;&#10;&#13;&#10;Description automatically generated">
            <a:extLst>
              <a:ext uri="{FF2B5EF4-FFF2-40B4-BE49-F238E27FC236}">
                <a16:creationId xmlns:a16="http://schemas.microsoft.com/office/drawing/2014/main" id="{B7E7E837-9097-F147-A491-AE47F71787C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11309" y="2381865"/>
            <a:ext cx="3388988" cy="1763456"/>
          </a:xfrm>
          <a:prstGeom prst="rect">
            <a:avLst/>
          </a:prstGeom>
        </p:spPr>
      </p:pic>
      <p:sp>
        <p:nvSpPr>
          <p:cNvPr id="10" name="TextBox 9">
            <a:extLst>
              <a:ext uri="{FF2B5EF4-FFF2-40B4-BE49-F238E27FC236}">
                <a16:creationId xmlns:a16="http://schemas.microsoft.com/office/drawing/2014/main" id="{C84B83DC-28EC-A14D-8739-FE97EE450252}"/>
              </a:ext>
            </a:extLst>
          </p:cNvPr>
          <p:cNvSpPr txBox="1"/>
          <p:nvPr/>
        </p:nvSpPr>
        <p:spPr>
          <a:xfrm rot="1520838">
            <a:off x="511145" y="2843116"/>
            <a:ext cx="2768809" cy="123111"/>
          </a:xfrm>
          <a:prstGeom prst="rect">
            <a:avLst/>
          </a:prstGeom>
          <a:noFill/>
        </p:spPr>
        <p:txBody>
          <a:bodyPr wrap="square" lIns="0" tIns="0" rIns="0" bIns="0" rtlCol="0">
            <a:spAutoFit/>
          </a:bodyPr>
          <a:lstStyle/>
          <a:p>
            <a:r>
              <a:rPr lang="en-US" sz="800" b="1" dirty="0">
                <a:solidFill>
                  <a:srgbClr val="FFFFFF"/>
                </a:solidFill>
              </a:rPr>
              <a:t>Communication</a:t>
            </a:r>
          </a:p>
        </p:txBody>
      </p:sp>
    </p:spTree>
    <p:extLst>
      <p:ext uri="{BB962C8B-B14F-4D97-AF65-F5344CB8AC3E}">
        <p14:creationId xmlns:p14="http://schemas.microsoft.com/office/powerpoint/2010/main" val="160292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779702" cy="1115925"/>
          </a:xfrm>
        </p:spPr>
        <p:txBody>
          <a:bodyPr/>
          <a:lstStyle/>
          <a:p>
            <a:r>
              <a:rPr lang="en-GB" dirty="0"/>
              <a:t>Some STEM skill activities</a:t>
            </a:r>
            <a:br>
              <a:rPr lang="en-GB" dirty="0"/>
            </a:br>
            <a:r>
              <a:rPr lang="en-GB" sz="1500" dirty="0">
                <a:latin typeface="Arial" panose="020B0604020202020204" pitchFamily="34" charset="0"/>
                <a:cs typeface="Arial" panose="020B0604020202020204" pitchFamily="34" charset="0"/>
              </a:rPr>
              <a:t>1. Communication</a:t>
            </a:r>
            <a:endParaRPr lang="en-US" sz="15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fld id="{DDBE135E-2566-4748-853C-8A3B78F0FB00}" type="slidenum">
              <a:rPr lang="en-GB" smtClean="0"/>
              <a:pPr/>
              <a:t>15</a:t>
            </a:fld>
            <a:endParaRPr lang="en-GB"/>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Beyond 21</a:t>
            </a:r>
            <a:r>
              <a:rPr lang="en-GB" spc="0" baseline="30000" dirty="0">
                <a:solidFill>
                  <a:schemeClr val="bg2"/>
                </a:solidFill>
              </a:rPr>
              <a:t>st</a:t>
            </a:r>
            <a:r>
              <a:rPr lang="en-GB" spc="0" dirty="0">
                <a:solidFill>
                  <a:schemeClr val="bg2"/>
                </a:solidFill>
              </a:rPr>
              <a:t> Century Skills through Science</a:t>
            </a:r>
            <a:endParaRPr lang="en-US" spc="0" dirty="0">
              <a:solidFill>
                <a:schemeClr val="bg2"/>
              </a:solidFill>
            </a:endParaRPr>
          </a:p>
        </p:txBody>
      </p:sp>
      <p:pic>
        <p:nvPicPr>
          <p:cNvPr id="7" name="Picture 6">
            <a:extLst>
              <a:ext uri="{FF2B5EF4-FFF2-40B4-BE49-F238E27FC236}">
                <a16:creationId xmlns:a16="http://schemas.microsoft.com/office/drawing/2014/main" id="{D694BCEC-620C-CE4D-B082-A64FEF4132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67290" y="1279639"/>
            <a:ext cx="2678554" cy="4530745"/>
          </a:xfrm>
          <a:prstGeom prst="rect">
            <a:avLst/>
          </a:prstGeom>
        </p:spPr>
      </p:pic>
      <p:sp>
        <p:nvSpPr>
          <p:cNvPr id="12" name="Rectangle 11">
            <a:extLst>
              <a:ext uri="{FF2B5EF4-FFF2-40B4-BE49-F238E27FC236}">
                <a16:creationId xmlns:a16="http://schemas.microsoft.com/office/drawing/2014/main" id="{9EB16286-301A-644F-9D46-5F3CB2545A4E}"/>
              </a:ext>
            </a:extLst>
          </p:cNvPr>
          <p:cNvSpPr/>
          <p:nvPr/>
        </p:nvSpPr>
        <p:spPr>
          <a:xfrm>
            <a:off x="3765396" y="3534937"/>
            <a:ext cx="1385538" cy="30851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a:t>Investigation</a:t>
            </a:r>
          </a:p>
        </p:txBody>
      </p:sp>
      <p:sp>
        <p:nvSpPr>
          <p:cNvPr id="15" name="Rectangle 14">
            <a:extLst>
              <a:ext uri="{FF2B5EF4-FFF2-40B4-BE49-F238E27FC236}">
                <a16:creationId xmlns:a16="http://schemas.microsoft.com/office/drawing/2014/main" id="{8D6A5EC1-733F-B943-99F5-35D4E16CE85A}"/>
              </a:ext>
            </a:extLst>
          </p:cNvPr>
          <p:cNvSpPr/>
          <p:nvPr/>
        </p:nvSpPr>
        <p:spPr>
          <a:xfrm>
            <a:off x="2342844" y="3624094"/>
            <a:ext cx="1020532" cy="29219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5B50D73-C940-4A44-83C8-A185B271EC84}"/>
              </a:ext>
            </a:extLst>
          </p:cNvPr>
          <p:cNvSpPr/>
          <p:nvPr/>
        </p:nvSpPr>
        <p:spPr>
          <a:xfrm rot="18926098">
            <a:off x="4259826" y="4714619"/>
            <a:ext cx="399580" cy="39693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1506EEF-E352-2241-92B0-9D911DC4A649}"/>
              </a:ext>
            </a:extLst>
          </p:cNvPr>
          <p:cNvSpPr/>
          <p:nvPr/>
        </p:nvSpPr>
        <p:spPr>
          <a:xfrm flipV="1">
            <a:off x="4555983" y="5195968"/>
            <a:ext cx="333214" cy="851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1D17A64-E831-584F-8F52-B82E73B04034}"/>
              </a:ext>
            </a:extLst>
          </p:cNvPr>
          <p:cNvSpPr/>
          <p:nvPr/>
        </p:nvSpPr>
        <p:spPr>
          <a:xfrm flipV="1">
            <a:off x="3825480" y="4753727"/>
            <a:ext cx="333214" cy="851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516EA9B-3D02-6E44-BA27-40B6815C738D}"/>
              </a:ext>
            </a:extLst>
          </p:cNvPr>
          <p:cNvSpPr/>
          <p:nvPr/>
        </p:nvSpPr>
        <p:spPr>
          <a:xfrm>
            <a:off x="3765396" y="1352825"/>
            <a:ext cx="1385538" cy="30851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a:solidFill>
                  <a:schemeClr val="bg1"/>
                </a:solidFill>
              </a:rPr>
              <a:t>Observation</a:t>
            </a:r>
          </a:p>
        </p:txBody>
      </p:sp>
      <p:sp>
        <p:nvSpPr>
          <p:cNvPr id="21" name="Rectangle 20">
            <a:extLst>
              <a:ext uri="{FF2B5EF4-FFF2-40B4-BE49-F238E27FC236}">
                <a16:creationId xmlns:a16="http://schemas.microsoft.com/office/drawing/2014/main" id="{EBC61146-B48C-EF49-980A-EBBDBE0C5F2D}"/>
              </a:ext>
            </a:extLst>
          </p:cNvPr>
          <p:cNvSpPr/>
          <p:nvPr/>
        </p:nvSpPr>
        <p:spPr>
          <a:xfrm>
            <a:off x="3765396" y="1900469"/>
            <a:ext cx="1385538" cy="30851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a:t>Question</a:t>
            </a:r>
          </a:p>
        </p:txBody>
      </p:sp>
      <p:sp>
        <p:nvSpPr>
          <p:cNvPr id="22" name="Rectangle 21">
            <a:extLst>
              <a:ext uri="{FF2B5EF4-FFF2-40B4-BE49-F238E27FC236}">
                <a16:creationId xmlns:a16="http://schemas.microsoft.com/office/drawing/2014/main" id="{F3690CB8-B12B-154A-A389-540EE29BCC03}"/>
              </a:ext>
            </a:extLst>
          </p:cNvPr>
          <p:cNvSpPr/>
          <p:nvPr/>
        </p:nvSpPr>
        <p:spPr>
          <a:xfrm>
            <a:off x="3765396" y="2443797"/>
            <a:ext cx="1385538" cy="30851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a:t>Hypothesis</a:t>
            </a:r>
          </a:p>
        </p:txBody>
      </p:sp>
      <p:sp>
        <p:nvSpPr>
          <p:cNvPr id="23" name="Rectangle 22">
            <a:extLst>
              <a:ext uri="{FF2B5EF4-FFF2-40B4-BE49-F238E27FC236}">
                <a16:creationId xmlns:a16="http://schemas.microsoft.com/office/drawing/2014/main" id="{B411B112-C644-834A-BC88-D1EBA22A3C09}"/>
              </a:ext>
            </a:extLst>
          </p:cNvPr>
          <p:cNvSpPr/>
          <p:nvPr/>
        </p:nvSpPr>
        <p:spPr>
          <a:xfrm>
            <a:off x="3765396" y="2988698"/>
            <a:ext cx="1385538" cy="30851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a:t>Prediction</a:t>
            </a:r>
          </a:p>
        </p:txBody>
      </p:sp>
      <p:sp>
        <p:nvSpPr>
          <p:cNvPr id="24" name="Rectangle 23">
            <a:extLst>
              <a:ext uri="{FF2B5EF4-FFF2-40B4-BE49-F238E27FC236}">
                <a16:creationId xmlns:a16="http://schemas.microsoft.com/office/drawing/2014/main" id="{46D8F308-0AB0-294F-A154-62537B097B6E}"/>
              </a:ext>
            </a:extLst>
          </p:cNvPr>
          <p:cNvSpPr/>
          <p:nvPr/>
        </p:nvSpPr>
        <p:spPr>
          <a:xfrm>
            <a:off x="3765396" y="4082002"/>
            <a:ext cx="1385538" cy="30851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a:t>Data</a:t>
            </a:r>
          </a:p>
        </p:txBody>
      </p:sp>
      <p:sp>
        <p:nvSpPr>
          <p:cNvPr id="25" name="Rectangle 24">
            <a:extLst>
              <a:ext uri="{FF2B5EF4-FFF2-40B4-BE49-F238E27FC236}">
                <a16:creationId xmlns:a16="http://schemas.microsoft.com/office/drawing/2014/main" id="{D4752FBA-72B2-2E49-A1B0-A17D15F3B310}"/>
              </a:ext>
            </a:extLst>
          </p:cNvPr>
          <p:cNvSpPr/>
          <p:nvPr/>
        </p:nvSpPr>
        <p:spPr>
          <a:xfrm>
            <a:off x="3765396" y="5435651"/>
            <a:ext cx="1385538" cy="30851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a:t>Hypothesis  supported</a:t>
            </a:r>
          </a:p>
        </p:txBody>
      </p:sp>
      <p:sp>
        <p:nvSpPr>
          <p:cNvPr id="3" name="TextBox 2">
            <a:extLst>
              <a:ext uri="{FF2B5EF4-FFF2-40B4-BE49-F238E27FC236}">
                <a16:creationId xmlns:a16="http://schemas.microsoft.com/office/drawing/2014/main" id="{61A29A02-6C75-5E4B-B473-039A042022F4}"/>
              </a:ext>
            </a:extLst>
          </p:cNvPr>
          <p:cNvSpPr txBox="1"/>
          <p:nvPr/>
        </p:nvSpPr>
        <p:spPr>
          <a:xfrm>
            <a:off x="4792093" y="4672807"/>
            <a:ext cx="1967364" cy="461665"/>
          </a:xfrm>
          <a:prstGeom prst="rect">
            <a:avLst/>
          </a:prstGeom>
          <a:noFill/>
        </p:spPr>
        <p:txBody>
          <a:bodyPr wrap="square" lIns="0" tIns="0" rIns="0" bIns="0" rtlCol="0">
            <a:spAutoFit/>
          </a:bodyPr>
          <a:lstStyle/>
          <a:p>
            <a:r>
              <a:rPr lang="en-US" sz="1500"/>
              <a:t>Does the data match the prediction?</a:t>
            </a:r>
          </a:p>
        </p:txBody>
      </p:sp>
      <p:sp>
        <p:nvSpPr>
          <p:cNvPr id="26" name="TextBox 25">
            <a:extLst>
              <a:ext uri="{FF2B5EF4-FFF2-40B4-BE49-F238E27FC236}">
                <a16:creationId xmlns:a16="http://schemas.microsoft.com/office/drawing/2014/main" id="{2323D984-1950-5142-AEE7-9F5AF529A343}"/>
              </a:ext>
            </a:extLst>
          </p:cNvPr>
          <p:cNvSpPr txBox="1"/>
          <p:nvPr/>
        </p:nvSpPr>
        <p:spPr>
          <a:xfrm>
            <a:off x="5895058" y="2030675"/>
            <a:ext cx="2649513" cy="646331"/>
          </a:xfrm>
          <a:prstGeom prst="rect">
            <a:avLst/>
          </a:prstGeom>
          <a:solidFill>
            <a:schemeClr val="tx2"/>
          </a:solidFill>
        </p:spPr>
        <p:txBody>
          <a:bodyPr wrap="square" rtlCol="0">
            <a:spAutoFit/>
          </a:bodyPr>
          <a:lstStyle/>
          <a:p>
            <a:r>
              <a:rPr lang="en-GB" b="1">
                <a:solidFill>
                  <a:srgbClr val="FFFFFF"/>
                </a:solidFill>
              </a:rPr>
              <a:t>Application of knowledge</a:t>
            </a:r>
            <a:endParaRPr lang="en-GB" b="1">
              <a:solidFill>
                <a:srgbClr val="FFFFFF"/>
              </a:solidFill>
              <a:latin typeface="Calibri" panose="020F0502020204030204" pitchFamily="34" charset="0"/>
            </a:endParaRPr>
          </a:p>
        </p:txBody>
      </p:sp>
      <p:sp>
        <p:nvSpPr>
          <p:cNvPr id="27" name="TextBox 26">
            <a:extLst>
              <a:ext uri="{FF2B5EF4-FFF2-40B4-BE49-F238E27FC236}">
                <a16:creationId xmlns:a16="http://schemas.microsoft.com/office/drawing/2014/main" id="{682BB5CB-04DE-B345-85E6-4AE53196347B}"/>
              </a:ext>
            </a:extLst>
          </p:cNvPr>
          <p:cNvSpPr txBox="1"/>
          <p:nvPr/>
        </p:nvSpPr>
        <p:spPr>
          <a:xfrm>
            <a:off x="5895058" y="2758940"/>
            <a:ext cx="2649513" cy="646331"/>
          </a:xfrm>
          <a:prstGeom prst="rect">
            <a:avLst/>
          </a:prstGeom>
          <a:solidFill>
            <a:schemeClr val="tx2"/>
          </a:solidFill>
        </p:spPr>
        <p:txBody>
          <a:bodyPr wrap="square" rtlCol="0">
            <a:spAutoFit/>
          </a:bodyPr>
          <a:lstStyle/>
          <a:p>
            <a:r>
              <a:rPr lang="en-GB" b="1">
                <a:solidFill>
                  <a:srgbClr val="FFFFFF"/>
                </a:solidFill>
              </a:rPr>
              <a:t>Innovation and invention</a:t>
            </a:r>
            <a:endParaRPr lang="en-GB" b="1">
              <a:solidFill>
                <a:srgbClr val="FFFFFF"/>
              </a:solidFill>
              <a:latin typeface="Calibri" panose="020F0502020204030204" pitchFamily="34" charset="0"/>
            </a:endParaRPr>
          </a:p>
        </p:txBody>
      </p:sp>
      <p:sp>
        <p:nvSpPr>
          <p:cNvPr id="28" name="TextBox 27">
            <a:extLst>
              <a:ext uri="{FF2B5EF4-FFF2-40B4-BE49-F238E27FC236}">
                <a16:creationId xmlns:a16="http://schemas.microsoft.com/office/drawing/2014/main" id="{C8F631C5-4C88-054D-A1DC-81CAA5D206B0}"/>
              </a:ext>
            </a:extLst>
          </p:cNvPr>
          <p:cNvSpPr txBox="1"/>
          <p:nvPr/>
        </p:nvSpPr>
        <p:spPr>
          <a:xfrm>
            <a:off x="512543" y="2543250"/>
            <a:ext cx="2092524" cy="369332"/>
          </a:xfrm>
          <a:prstGeom prst="rect">
            <a:avLst/>
          </a:prstGeom>
          <a:solidFill>
            <a:schemeClr val="tx2"/>
          </a:solidFill>
        </p:spPr>
        <p:txBody>
          <a:bodyPr wrap="square" rtlCol="0">
            <a:spAutoFit/>
          </a:bodyPr>
          <a:lstStyle/>
          <a:p>
            <a:pPr fontAlgn="t"/>
            <a:r>
              <a:rPr lang="en-GB" b="1">
                <a:solidFill>
                  <a:srgbClr val="FFFFFF"/>
                </a:solidFill>
              </a:rPr>
              <a:t>Problem-solving</a:t>
            </a:r>
            <a:endParaRPr lang="en-GB" b="1">
              <a:solidFill>
                <a:srgbClr val="FFFFFF"/>
              </a:solidFill>
              <a:latin typeface="Calibri" panose="020F0502020204030204" pitchFamily="34" charset="0"/>
            </a:endParaRPr>
          </a:p>
        </p:txBody>
      </p:sp>
      <p:sp>
        <p:nvSpPr>
          <p:cNvPr id="29" name="TextBox 28">
            <a:extLst>
              <a:ext uri="{FF2B5EF4-FFF2-40B4-BE49-F238E27FC236}">
                <a16:creationId xmlns:a16="http://schemas.microsoft.com/office/drawing/2014/main" id="{11798B0D-5B3F-1D4C-8CDF-F6E8B7203656}"/>
              </a:ext>
            </a:extLst>
          </p:cNvPr>
          <p:cNvSpPr txBox="1"/>
          <p:nvPr/>
        </p:nvSpPr>
        <p:spPr>
          <a:xfrm>
            <a:off x="5895057" y="3689195"/>
            <a:ext cx="2649513" cy="646331"/>
          </a:xfrm>
          <a:prstGeom prst="rect">
            <a:avLst/>
          </a:prstGeom>
          <a:solidFill>
            <a:schemeClr val="tx2"/>
          </a:solidFill>
        </p:spPr>
        <p:txBody>
          <a:bodyPr wrap="square" rtlCol="0">
            <a:spAutoFit/>
          </a:bodyPr>
          <a:lstStyle/>
          <a:p>
            <a:r>
              <a:rPr lang="en-GB" b="1">
                <a:solidFill>
                  <a:srgbClr val="FFFFFF"/>
                </a:solidFill>
                <a:latin typeface="Arial" panose="020B0604020202020204" pitchFamily="34" charset="0"/>
                <a:cs typeface="Arial" panose="020B0604020202020204" pitchFamily="34" charset="0"/>
              </a:rPr>
              <a:t>Generation and analysis of data</a:t>
            </a:r>
          </a:p>
        </p:txBody>
      </p:sp>
      <p:sp>
        <p:nvSpPr>
          <p:cNvPr id="30" name="TextBox 29">
            <a:extLst>
              <a:ext uri="{FF2B5EF4-FFF2-40B4-BE49-F238E27FC236}">
                <a16:creationId xmlns:a16="http://schemas.microsoft.com/office/drawing/2014/main" id="{149EB849-C19C-1C44-8357-A9B357C466B8}"/>
              </a:ext>
            </a:extLst>
          </p:cNvPr>
          <p:cNvSpPr txBox="1"/>
          <p:nvPr/>
        </p:nvSpPr>
        <p:spPr>
          <a:xfrm>
            <a:off x="6787408" y="4655416"/>
            <a:ext cx="1734633" cy="646331"/>
          </a:xfrm>
          <a:prstGeom prst="rect">
            <a:avLst/>
          </a:prstGeom>
          <a:solidFill>
            <a:schemeClr val="tx2"/>
          </a:solidFill>
        </p:spPr>
        <p:txBody>
          <a:bodyPr wrap="square" rtlCol="0">
            <a:spAutoFit/>
          </a:bodyPr>
          <a:lstStyle/>
          <a:p>
            <a:r>
              <a:rPr lang="en-GB" b="1">
                <a:solidFill>
                  <a:srgbClr val="FFFFFF"/>
                </a:solidFill>
                <a:latin typeface="Arial" panose="020B0604020202020204" pitchFamily="34" charset="0"/>
                <a:cs typeface="Arial" panose="020B0604020202020204" pitchFamily="34" charset="0"/>
              </a:rPr>
              <a:t>Critical evaluation</a:t>
            </a:r>
          </a:p>
        </p:txBody>
      </p:sp>
      <p:sp>
        <p:nvSpPr>
          <p:cNvPr id="31" name="TextBox 30">
            <a:extLst>
              <a:ext uri="{FF2B5EF4-FFF2-40B4-BE49-F238E27FC236}">
                <a16:creationId xmlns:a16="http://schemas.microsoft.com/office/drawing/2014/main" id="{DE2F6A60-3F6F-DC43-A260-B3FCE59AF8AF}"/>
              </a:ext>
            </a:extLst>
          </p:cNvPr>
          <p:cNvSpPr txBox="1"/>
          <p:nvPr/>
        </p:nvSpPr>
        <p:spPr>
          <a:xfrm>
            <a:off x="512543" y="1685395"/>
            <a:ext cx="2092524" cy="369332"/>
          </a:xfrm>
          <a:prstGeom prst="rect">
            <a:avLst/>
          </a:prstGeom>
          <a:solidFill>
            <a:schemeClr val="tx2"/>
          </a:solidFill>
        </p:spPr>
        <p:txBody>
          <a:bodyPr wrap="square" rtlCol="0">
            <a:spAutoFit/>
          </a:bodyPr>
          <a:lstStyle/>
          <a:p>
            <a:pPr fontAlgn="t"/>
            <a:r>
              <a:rPr lang="en-GB" b="1">
                <a:solidFill>
                  <a:srgbClr val="FFFFFF"/>
                </a:solidFill>
              </a:rPr>
              <a:t>Communication</a:t>
            </a:r>
            <a:endParaRPr lang="en-GB" b="1">
              <a:solidFill>
                <a:srgbClr val="FFFFFF"/>
              </a:solidFill>
              <a:latin typeface="Calibri" panose="020F0502020204030204" pitchFamily="34" charset="0"/>
            </a:endParaRPr>
          </a:p>
        </p:txBody>
      </p:sp>
      <p:sp>
        <p:nvSpPr>
          <p:cNvPr id="32" name="TextBox 31">
            <a:extLst>
              <a:ext uri="{FF2B5EF4-FFF2-40B4-BE49-F238E27FC236}">
                <a16:creationId xmlns:a16="http://schemas.microsoft.com/office/drawing/2014/main" id="{2774D1A2-09F8-3C45-8832-2EDB39C051D4}"/>
              </a:ext>
            </a:extLst>
          </p:cNvPr>
          <p:cNvSpPr txBox="1"/>
          <p:nvPr/>
        </p:nvSpPr>
        <p:spPr>
          <a:xfrm>
            <a:off x="512543" y="2111237"/>
            <a:ext cx="2092524" cy="369332"/>
          </a:xfrm>
          <a:prstGeom prst="rect">
            <a:avLst/>
          </a:prstGeom>
          <a:solidFill>
            <a:schemeClr val="tx2"/>
          </a:solidFill>
        </p:spPr>
        <p:txBody>
          <a:bodyPr wrap="square" rtlCol="0">
            <a:spAutoFit/>
          </a:bodyPr>
          <a:lstStyle/>
          <a:p>
            <a:pPr fontAlgn="t"/>
            <a:r>
              <a:rPr lang="en-GB" b="1">
                <a:solidFill>
                  <a:srgbClr val="FFFFFF"/>
                </a:solidFill>
              </a:rPr>
              <a:t>Use of maths</a:t>
            </a:r>
            <a:endParaRPr lang="en-GB" b="1">
              <a:solidFill>
                <a:srgbClr val="FFFFFF"/>
              </a:solidFill>
              <a:latin typeface="Calibri" panose="020F0502020204030204" pitchFamily="34" charset="0"/>
            </a:endParaRPr>
          </a:p>
        </p:txBody>
      </p:sp>
      <p:sp>
        <p:nvSpPr>
          <p:cNvPr id="33" name="TextBox 32">
            <a:extLst>
              <a:ext uri="{FF2B5EF4-FFF2-40B4-BE49-F238E27FC236}">
                <a16:creationId xmlns:a16="http://schemas.microsoft.com/office/drawing/2014/main" id="{10049CD8-CB7B-A145-AA3F-328E327524D6}"/>
              </a:ext>
            </a:extLst>
          </p:cNvPr>
          <p:cNvSpPr txBox="1"/>
          <p:nvPr/>
        </p:nvSpPr>
        <p:spPr>
          <a:xfrm>
            <a:off x="2095837" y="3811349"/>
            <a:ext cx="65" cy="184666"/>
          </a:xfrm>
          <a:prstGeom prst="rect">
            <a:avLst/>
          </a:prstGeom>
          <a:noFill/>
        </p:spPr>
        <p:txBody>
          <a:bodyPr wrap="none" lIns="0" tIns="0" rIns="0" bIns="0" rtlCol="0">
            <a:spAutoFit/>
          </a:bodyPr>
          <a:lstStyle/>
          <a:p>
            <a:endParaRPr lang="en-US" sz="1200">
              <a:solidFill>
                <a:schemeClr val="tx2"/>
              </a:solidFill>
            </a:endParaRPr>
          </a:p>
        </p:txBody>
      </p:sp>
    </p:spTree>
    <p:extLst>
      <p:ext uri="{BB962C8B-B14F-4D97-AF65-F5344CB8AC3E}">
        <p14:creationId xmlns:p14="http://schemas.microsoft.com/office/powerpoint/2010/main" val="13630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2000" fill="hold"/>
                                        <p:tgtEl>
                                          <p:spTgt spid="19">
                                            <p:txEl>
                                              <p:pRg st="0" end="0"/>
                                            </p:txEl>
                                          </p:spTgt>
                                        </p:tgtEl>
                                        <p:attrNameLst>
                                          <p:attrName>style.color</p:attrName>
                                        </p:attrNameLst>
                                      </p:cBhvr>
                                      <p:to>
                                        <a:schemeClr val="tx1"/>
                                      </p:to>
                                    </p:animClr>
                                  </p:childTnLst>
                                </p:cTn>
                              </p:par>
                              <p:par>
                                <p:cTn id="15" presetID="3" presetClass="emph" presetSubtype="2" fill="hold" grpId="0" nodeType="withEffect">
                                  <p:stCondLst>
                                    <p:cond delay="0"/>
                                  </p:stCondLst>
                                  <p:childTnLst>
                                    <p:animClr clrSpc="rgb" dir="cw">
                                      <p:cBhvr override="childStyle">
                                        <p:cTn id="16" dur="2000" fill="hold"/>
                                        <p:tgtEl>
                                          <p:spTgt spid="21"/>
                                        </p:tgtEl>
                                        <p:attrNameLst>
                                          <p:attrName>style.color</p:attrName>
                                        </p:attrNameLst>
                                      </p:cBhvr>
                                      <p:to>
                                        <a:schemeClr val="tx1"/>
                                      </p:to>
                                    </p:animClr>
                                  </p:childTnLst>
                                </p:cTn>
                              </p:par>
                              <p:par>
                                <p:cTn id="17" presetID="3" presetClass="emph" presetSubtype="2" fill="hold" grpId="0" nodeType="withEffect">
                                  <p:stCondLst>
                                    <p:cond delay="0"/>
                                  </p:stCondLst>
                                  <p:childTnLst>
                                    <p:animClr clrSpc="rgb" dir="cw">
                                      <p:cBhvr override="childStyle">
                                        <p:cTn id="18" dur="2000" fill="hold"/>
                                        <p:tgtEl>
                                          <p:spTgt spid="22"/>
                                        </p:tgtEl>
                                        <p:attrNameLst>
                                          <p:attrName>style.color</p:attrName>
                                        </p:attrNameLst>
                                      </p:cBhvr>
                                      <p:to>
                                        <a:schemeClr val="tx1"/>
                                      </p:to>
                                    </p:animClr>
                                  </p:childTnLst>
                                </p:cTn>
                              </p:par>
                              <p:par>
                                <p:cTn id="19" presetID="3" presetClass="emph" presetSubtype="2" fill="hold" grpId="0" nodeType="withEffect">
                                  <p:stCondLst>
                                    <p:cond delay="0"/>
                                  </p:stCondLst>
                                  <p:childTnLst>
                                    <p:animClr clrSpc="rgb" dir="cw">
                                      <p:cBhvr override="childStyle">
                                        <p:cTn id="20" dur="2000" fill="hold"/>
                                        <p:tgtEl>
                                          <p:spTgt spid="23"/>
                                        </p:tgtEl>
                                        <p:attrNameLst>
                                          <p:attrName>style.color</p:attrName>
                                        </p:attrNameLst>
                                      </p:cBhvr>
                                      <p:to>
                                        <a:schemeClr val="tx1"/>
                                      </p:to>
                                    </p:animClr>
                                  </p:childTnLst>
                                </p:cTn>
                              </p:par>
                              <p:par>
                                <p:cTn id="21" presetID="3" presetClass="emph" presetSubtype="2" fill="hold" grpId="0" nodeType="withEffect">
                                  <p:stCondLst>
                                    <p:cond delay="0"/>
                                  </p:stCondLst>
                                  <p:childTnLst>
                                    <p:animClr clrSpc="rgb" dir="cw">
                                      <p:cBhvr override="childStyle">
                                        <p:cTn id="22" dur="2000" fill="hold"/>
                                        <p:tgtEl>
                                          <p:spTgt spid="12"/>
                                        </p:tgtEl>
                                        <p:attrNameLst>
                                          <p:attrName>style.color</p:attrName>
                                        </p:attrNameLst>
                                      </p:cBhvr>
                                      <p:to>
                                        <a:schemeClr val="tx1"/>
                                      </p:to>
                                    </p:animClr>
                                  </p:childTnLst>
                                </p:cTn>
                              </p:par>
                              <p:par>
                                <p:cTn id="23" presetID="3" presetClass="emph" presetSubtype="2" fill="hold" grpId="0" nodeType="withEffect">
                                  <p:stCondLst>
                                    <p:cond delay="0"/>
                                  </p:stCondLst>
                                  <p:childTnLst>
                                    <p:animClr clrSpc="rgb" dir="cw">
                                      <p:cBhvr override="childStyle">
                                        <p:cTn id="24" dur="2000" fill="hold"/>
                                        <p:tgtEl>
                                          <p:spTgt spid="24"/>
                                        </p:tgtEl>
                                        <p:attrNameLst>
                                          <p:attrName>style.color</p:attrName>
                                        </p:attrNameLst>
                                      </p:cBhvr>
                                      <p:to>
                                        <a:schemeClr val="tx1"/>
                                      </p:to>
                                    </p:animClr>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xit"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3" presetClass="emph" presetSubtype="2" fill="hold" grpId="0" nodeType="withEffect">
                                  <p:stCondLst>
                                    <p:cond delay="0"/>
                                  </p:stCondLst>
                                  <p:childTnLst>
                                    <p:animClr clrSpc="rgb" dir="cw">
                                      <p:cBhvr override="childStyle">
                                        <p:cTn id="32" dur="2000" fill="hold"/>
                                        <p:tgtEl>
                                          <p:spTgt spid="25"/>
                                        </p:tgtEl>
                                        <p:attrNameLst>
                                          <p:attrName>style.color</p:attrName>
                                        </p:attrNameLst>
                                      </p:cBhvr>
                                      <p:to>
                                        <a:schemeClr val="tx1"/>
                                      </p:to>
                                    </p:animClr>
                                  </p:childTnLst>
                                </p:cTn>
                              </p:par>
                              <p:par>
                                <p:cTn id="33" presetID="1" presetClass="exit"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grpId="1" nodeType="clickEffect">
                                  <p:stCondLst>
                                    <p:cond delay="0"/>
                                  </p:stCondLst>
                                  <p:childTnLst>
                                    <p:animClr clrSpc="rgb" dir="cw">
                                      <p:cBhvr>
                                        <p:cTn id="42" dur="2000" fill="hold"/>
                                        <p:tgtEl>
                                          <p:spTgt spid="22"/>
                                        </p:tgtEl>
                                        <p:attrNameLst>
                                          <p:attrName>fillcolor</p:attrName>
                                        </p:attrNameLst>
                                      </p:cBhvr>
                                      <p:to>
                                        <a:schemeClr val="tx1"/>
                                      </p:to>
                                    </p:animClr>
                                    <p:set>
                                      <p:cBhvr>
                                        <p:cTn id="43" dur="2000" fill="hold"/>
                                        <p:tgtEl>
                                          <p:spTgt spid="22"/>
                                        </p:tgtEl>
                                        <p:attrNameLst>
                                          <p:attrName>fill.type</p:attrName>
                                        </p:attrNameLst>
                                      </p:cBhvr>
                                      <p:to>
                                        <p:strVal val="solid"/>
                                      </p:to>
                                    </p:set>
                                    <p:set>
                                      <p:cBhvr>
                                        <p:cTn id="44" dur="2000" fill="hold"/>
                                        <p:tgtEl>
                                          <p:spTgt spid="22"/>
                                        </p:tgtEl>
                                        <p:attrNameLst>
                                          <p:attrName>fill.on</p:attrName>
                                        </p:attrNameLst>
                                      </p:cBhvr>
                                      <p:to>
                                        <p:strVal val="tru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mph" presetSubtype="2" fill="hold" grpId="1" nodeType="clickEffect">
                                  <p:stCondLst>
                                    <p:cond delay="0"/>
                                  </p:stCondLst>
                                  <p:childTnLst>
                                    <p:animClr clrSpc="rgb" dir="cw">
                                      <p:cBhvr>
                                        <p:cTn id="52" dur="2000" fill="hold"/>
                                        <p:tgtEl>
                                          <p:spTgt spid="12"/>
                                        </p:tgtEl>
                                        <p:attrNameLst>
                                          <p:attrName>fillcolor</p:attrName>
                                        </p:attrNameLst>
                                      </p:cBhvr>
                                      <p:to>
                                        <a:schemeClr val="tx1"/>
                                      </p:to>
                                    </p:animClr>
                                    <p:set>
                                      <p:cBhvr>
                                        <p:cTn id="53" dur="2000" fill="hold"/>
                                        <p:tgtEl>
                                          <p:spTgt spid="12"/>
                                        </p:tgtEl>
                                        <p:attrNameLst>
                                          <p:attrName>fill.type</p:attrName>
                                        </p:attrNameLst>
                                      </p:cBhvr>
                                      <p:to>
                                        <p:strVal val="solid"/>
                                      </p:to>
                                    </p:set>
                                    <p:set>
                                      <p:cBhvr>
                                        <p:cTn id="54" dur="2000" fill="hold"/>
                                        <p:tgtEl>
                                          <p:spTgt spid="12"/>
                                        </p:tgtEl>
                                        <p:attrNameLst>
                                          <p:attrName>fill.on</p:attrName>
                                        </p:attrNameLst>
                                      </p:cBhvr>
                                      <p:to>
                                        <p:strVal val="true"/>
                                      </p:to>
                                    </p:set>
                                  </p:childTnLst>
                                </p:cTn>
                              </p:par>
                              <p:par>
                                <p:cTn id="55" presetID="3" presetClass="emph" presetSubtype="2" fill="hold" grpId="2" nodeType="withEffect">
                                  <p:stCondLst>
                                    <p:cond delay="0"/>
                                  </p:stCondLst>
                                  <p:childTnLst>
                                    <p:animClr clrSpc="rgb" dir="cw">
                                      <p:cBhvr override="childStyle">
                                        <p:cTn id="56" dur="2000" fill="hold"/>
                                        <p:tgtEl>
                                          <p:spTgt spid="12"/>
                                        </p:tgtEl>
                                        <p:attrNameLst>
                                          <p:attrName>style.color</p:attrName>
                                        </p:attrNameLst>
                                      </p:cBhvr>
                                      <p:to>
                                        <a:srgbClr val="D4EBE4"/>
                                      </p:to>
                                    </p:animClr>
                                  </p:childTnLst>
                                </p:cTn>
                              </p:par>
                              <p:par>
                                <p:cTn id="57" presetID="3" presetClass="emph" presetSubtype="2" fill="hold" grpId="1" nodeType="withEffect">
                                  <p:stCondLst>
                                    <p:cond delay="0"/>
                                  </p:stCondLst>
                                  <p:childTnLst>
                                    <p:animClr clrSpc="rgb" dir="cw">
                                      <p:cBhvr override="childStyle">
                                        <p:cTn id="58" dur="2000" fill="hold"/>
                                        <p:tgtEl>
                                          <p:spTgt spid="24"/>
                                        </p:tgtEl>
                                        <p:attrNameLst>
                                          <p:attrName>style.color</p:attrName>
                                        </p:attrNameLst>
                                      </p:cBhvr>
                                      <p:to>
                                        <a:srgbClr val="D4EBE4"/>
                                      </p:to>
                                    </p:animClr>
                                  </p:childTnLst>
                                </p:cTn>
                              </p:par>
                              <p:par>
                                <p:cTn id="59" presetID="1" presetClass="emph" presetSubtype="2" fill="hold" nodeType="withEffect">
                                  <p:stCondLst>
                                    <p:cond delay="0"/>
                                  </p:stCondLst>
                                  <p:childTnLst>
                                    <p:animClr clrSpc="rgb" dir="cw">
                                      <p:cBhvr>
                                        <p:cTn id="60" dur="2000" fill="hold"/>
                                        <p:tgtEl>
                                          <p:spTgt spid="24"/>
                                        </p:tgtEl>
                                        <p:attrNameLst>
                                          <p:attrName>fillcolor</p:attrName>
                                        </p:attrNameLst>
                                      </p:cBhvr>
                                      <p:to>
                                        <a:schemeClr val="tx1"/>
                                      </p:to>
                                    </p:animClr>
                                    <p:set>
                                      <p:cBhvr>
                                        <p:cTn id="61" dur="2000" fill="hold"/>
                                        <p:tgtEl>
                                          <p:spTgt spid="24"/>
                                        </p:tgtEl>
                                        <p:attrNameLst>
                                          <p:attrName>fill.type</p:attrName>
                                        </p:attrNameLst>
                                      </p:cBhvr>
                                      <p:to>
                                        <p:strVal val="solid"/>
                                      </p:to>
                                    </p:set>
                                    <p:set>
                                      <p:cBhvr>
                                        <p:cTn id="62" dur="2000" fill="hold"/>
                                        <p:tgtEl>
                                          <p:spTgt spid="24"/>
                                        </p:tgtEl>
                                        <p:attrNameLst>
                                          <p:attrName>fill.on</p:attrName>
                                        </p:attrNameLst>
                                      </p:cBhvr>
                                      <p:to>
                                        <p:strVal val="true"/>
                                      </p:to>
                                    </p:set>
                                  </p:childTnLst>
                                </p:cTn>
                              </p:par>
                              <p:par>
                                <p:cTn id="63" presetID="1" presetClass="entr" presetSubtype="0"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P spid="15" grpId="0" animBg="1"/>
      <p:bldP spid="17" grpId="0" animBg="1"/>
      <p:bldP spid="18" grpId="0" animBg="1"/>
      <p:bldP spid="21" grpId="0" animBg="1"/>
      <p:bldP spid="22" grpId="0" animBg="1"/>
      <p:bldP spid="22" grpId="1" animBg="1"/>
      <p:bldP spid="23" grpId="0" animBg="1"/>
      <p:bldP spid="24" grpId="0" animBg="1"/>
      <p:bldP spid="24" grpId="1" animBg="1"/>
      <p:bldP spid="25" grpId="0" animBg="1"/>
      <p:bldP spid="3" grpId="0"/>
      <p:bldP spid="26" grpId="0" animBg="1"/>
      <p:bldP spid="27" grpId="0" animBg="1"/>
      <p:bldP spid="28" grpId="0" animBg="1"/>
      <p:bldP spid="29" grpId="0" animBg="1"/>
      <p:bldP spid="30" grpId="0" animBg="1"/>
      <p:bldP spid="31"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E9D20406-D6C2-B148-A312-06BC9F3A4926}"/>
              </a:ext>
            </a:extLst>
          </p:cNvPr>
          <p:cNvGraphicFramePr>
            <a:graphicFrameLocks noGrp="1"/>
          </p:cNvGraphicFramePr>
          <p:nvPr>
            <p:extLst>
              <p:ext uri="{D42A27DB-BD31-4B8C-83A1-F6EECF244321}">
                <p14:modId xmlns:p14="http://schemas.microsoft.com/office/powerpoint/2010/main" val="3817953196"/>
              </p:ext>
            </p:extLst>
          </p:nvPr>
        </p:nvGraphicFramePr>
        <p:xfrm>
          <a:off x="880269" y="1657362"/>
          <a:ext cx="3550920" cy="3880080"/>
        </p:xfrm>
        <a:graphic>
          <a:graphicData uri="http://schemas.openxmlformats.org/drawingml/2006/table">
            <a:tbl>
              <a:tblPr>
                <a:tableStyleId>{5C22544A-7EE6-4342-B048-85BDC9FD1C3A}</a:tableStyleId>
              </a:tblPr>
              <a:tblGrid>
                <a:gridCol w="3550920">
                  <a:extLst>
                    <a:ext uri="{9D8B030D-6E8A-4147-A177-3AD203B41FA5}">
                      <a16:colId xmlns:a16="http://schemas.microsoft.com/office/drawing/2014/main" val="2524558989"/>
                    </a:ext>
                  </a:extLst>
                </a:gridCol>
              </a:tblGrid>
              <a:tr h="1263020">
                <a:tc>
                  <a:txBody>
                    <a:bodyPr/>
                    <a:lstStyle/>
                    <a:p>
                      <a:r>
                        <a:rPr lang="en-US" b="0" dirty="0">
                          <a:solidFill>
                            <a:schemeClr val="tx1"/>
                          </a:solidFill>
                        </a:rPr>
                        <a:t>Agree and use common language about STEM skills in science and maths (and design  &amp; technology). </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234884763"/>
                  </a:ext>
                </a:extLst>
              </a:tr>
              <a:tr h="12630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rPr>
                        <a:t>Introduce more exploratory classroom activities, which involve STEM skills. </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589216498"/>
                  </a:ext>
                </a:extLst>
              </a:tr>
              <a:tr h="1354040">
                <a:tc>
                  <a:txBody>
                    <a:bodyPr/>
                    <a:lstStyle/>
                    <a:p>
                      <a:r>
                        <a:rPr lang="en-US" dirty="0">
                          <a:solidFill>
                            <a:schemeClr val="tx1"/>
                          </a:solidFill>
                        </a:rPr>
                        <a:t>Use examples with clear links to the uses of STEM skills (including careers). </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577304443"/>
                  </a:ext>
                </a:extLst>
              </a:tr>
            </a:tbl>
          </a:graphicData>
        </a:graphic>
      </p:graphicFrame>
      <p:sp>
        <p:nvSpPr>
          <p:cNvPr id="2" name="Title 1"/>
          <p:cNvSpPr>
            <a:spLocks noGrp="1"/>
          </p:cNvSpPr>
          <p:nvPr>
            <p:ph type="title"/>
          </p:nvPr>
        </p:nvSpPr>
        <p:spPr>
          <a:xfrm>
            <a:off x="541338" y="417599"/>
            <a:ext cx="7779702" cy="1054035"/>
          </a:xfrm>
        </p:spPr>
        <p:txBody>
          <a:bodyPr/>
          <a:lstStyle/>
          <a:p>
            <a:r>
              <a:rPr lang="en-GB" dirty="0"/>
              <a:t>Key skills</a:t>
            </a:r>
            <a:br>
              <a:rPr lang="en-GB" dirty="0"/>
            </a:br>
            <a:r>
              <a:rPr lang="en-GB" sz="1500" dirty="0">
                <a:latin typeface="Arial" panose="020B0604020202020204" pitchFamily="34" charset="0"/>
                <a:cs typeface="Arial" panose="020B0604020202020204" pitchFamily="34" charset="0"/>
              </a:rPr>
              <a:t>Teaching the seven STEM skills</a:t>
            </a:r>
            <a:endParaRPr lang="en-US" sz="1500" dirty="0"/>
          </a:p>
        </p:txBody>
      </p:sp>
      <p:sp>
        <p:nvSpPr>
          <p:cNvPr id="4" name="Slide Number Placeholder 3"/>
          <p:cNvSpPr>
            <a:spLocks noGrp="1"/>
          </p:cNvSpPr>
          <p:nvPr>
            <p:ph type="sldNum" sz="quarter" idx="4"/>
          </p:nvPr>
        </p:nvSpPr>
        <p:spPr/>
        <p:txBody>
          <a:bodyPr/>
          <a:lstStyle/>
          <a:p>
            <a:fld id="{DDBE135E-2566-4748-853C-8A3B78F0FB00}" type="slidenum">
              <a:rPr lang="en-GB" smtClean="0"/>
              <a:pPr/>
              <a:t>16</a:t>
            </a:fld>
            <a:endParaRPr lang="en-GB"/>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Beyond 21</a:t>
            </a:r>
            <a:r>
              <a:rPr lang="en-GB" spc="0" baseline="30000" dirty="0">
                <a:solidFill>
                  <a:schemeClr val="bg2"/>
                </a:solidFill>
              </a:rPr>
              <a:t>st</a:t>
            </a:r>
            <a:r>
              <a:rPr lang="en-GB" spc="0" dirty="0">
                <a:solidFill>
                  <a:schemeClr val="bg2"/>
                </a:solidFill>
              </a:rPr>
              <a:t> Century Skills through Science</a:t>
            </a:r>
            <a:endParaRPr lang="en-US" spc="0" dirty="0">
              <a:solidFill>
                <a:schemeClr val="bg2"/>
              </a:solidFill>
            </a:endParaRPr>
          </a:p>
        </p:txBody>
      </p:sp>
      <p:graphicFrame>
        <p:nvGraphicFramePr>
          <p:cNvPr id="3" name="Table 2">
            <a:extLst>
              <a:ext uri="{FF2B5EF4-FFF2-40B4-BE49-F238E27FC236}">
                <a16:creationId xmlns:a16="http://schemas.microsoft.com/office/drawing/2014/main" id="{B2714C94-4DB8-0641-9BEE-25560C1890FB}"/>
              </a:ext>
            </a:extLst>
          </p:cNvPr>
          <p:cNvGraphicFramePr>
            <a:graphicFrameLocks noGrp="1"/>
          </p:cNvGraphicFramePr>
          <p:nvPr>
            <p:extLst>
              <p:ext uri="{D42A27DB-BD31-4B8C-83A1-F6EECF244321}">
                <p14:modId xmlns:p14="http://schemas.microsoft.com/office/powerpoint/2010/main" val="3153848231"/>
              </p:ext>
            </p:extLst>
          </p:nvPr>
        </p:nvGraphicFramePr>
        <p:xfrm>
          <a:off x="5014278" y="1657362"/>
          <a:ext cx="3306762" cy="3880080"/>
        </p:xfrm>
        <a:graphic>
          <a:graphicData uri="http://schemas.openxmlformats.org/drawingml/2006/table">
            <a:tbl>
              <a:tblPr>
                <a:tableStyleId>{5C22544A-7EE6-4342-B048-85BDC9FD1C3A}</a:tableStyleId>
              </a:tblPr>
              <a:tblGrid>
                <a:gridCol w="3306762">
                  <a:extLst>
                    <a:ext uri="{9D8B030D-6E8A-4147-A177-3AD203B41FA5}">
                      <a16:colId xmlns:a16="http://schemas.microsoft.com/office/drawing/2014/main" val="2423236603"/>
                    </a:ext>
                  </a:extLst>
                </a:gridCol>
              </a:tblGrid>
              <a:tr h="540000">
                <a:tc>
                  <a:txBody>
                    <a:bodyPr/>
                    <a:lstStyle/>
                    <a:p>
                      <a:pPr algn="l" fontAlgn="t"/>
                      <a:r>
                        <a:rPr lang="en-GB" sz="1800" b="1" u="none" strike="noStrike">
                          <a:solidFill>
                            <a:srgbClr val="FFFFFF"/>
                          </a:solidFill>
                          <a:effectLst/>
                        </a:rPr>
                        <a:t>Application of knowledge </a:t>
                      </a:r>
                      <a:endParaRPr lang="en-GB" sz="1800" b="1" i="0" u="none" strike="noStrike">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19136537"/>
                  </a:ext>
                </a:extLst>
              </a:tr>
              <a:tr h="540000">
                <a:tc>
                  <a:txBody>
                    <a:bodyPr/>
                    <a:lstStyle/>
                    <a:p>
                      <a:pPr algn="l" fontAlgn="t"/>
                      <a:r>
                        <a:rPr lang="en-GB" sz="1800" b="1" u="none" strike="noStrike">
                          <a:solidFill>
                            <a:srgbClr val="FFFFFF"/>
                          </a:solidFill>
                          <a:effectLst/>
                        </a:rPr>
                        <a:t>Innovation and invention</a:t>
                      </a:r>
                      <a:endParaRPr lang="en-GB" sz="1800" b="1" i="0" u="none" strike="noStrike">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659771613"/>
                  </a:ext>
                </a:extLst>
              </a:tr>
              <a:tr h="540000">
                <a:tc>
                  <a:txBody>
                    <a:bodyPr/>
                    <a:lstStyle/>
                    <a:p>
                      <a:pPr algn="l" fontAlgn="t"/>
                      <a:r>
                        <a:rPr lang="en-GB" sz="1800" b="1" u="none" strike="noStrike">
                          <a:solidFill>
                            <a:srgbClr val="FFFFFF"/>
                          </a:solidFill>
                          <a:effectLst/>
                        </a:rPr>
                        <a:t>Problem-solving</a:t>
                      </a:r>
                      <a:endParaRPr lang="en-GB" sz="1800" b="1" i="0" u="none" strike="noStrike">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944250101"/>
                  </a:ext>
                </a:extLst>
              </a:tr>
              <a:tr h="540000">
                <a:tc>
                  <a:txBody>
                    <a:bodyPr/>
                    <a:lstStyle/>
                    <a:p>
                      <a:pPr algn="l" fontAlgn="t"/>
                      <a:r>
                        <a:rPr lang="en-GB" sz="1800" b="1" u="none" strike="noStrike">
                          <a:solidFill>
                            <a:srgbClr val="FFFFFF"/>
                          </a:solidFill>
                          <a:effectLst/>
                        </a:rPr>
                        <a:t>Generation and analysis of data</a:t>
                      </a:r>
                      <a:endParaRPr lang="en-GB" sz="1800" b="1" i="0" u="none" strike="noStrike">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4050961944"/>
                  </a:ext>
                </a:extLst>
              </a:tr>
              <a:tr h="540000">
                <a:tc>
                  <a:txBody>
                    <a:bodyPr/>
                    <a:lstStyle/>
                    <a:p>
                      <a:pPr algn="l" fontAlgn="t"/>
                      <a:r>
                        <a:rPr lang="en-GB" sz="1800" b="1" u="none" strike="noStrike">
                          <a:solidFill>
                            <a:srgbClr val="FFFFFF"/>
                          </a:solidFill>
                          <a:effectLst/>
                        </a:rPr>
                        <a:t>Critical evaluation</a:t>
                      </a:r>
                      <a:endParaRPr lang="en-GB" sz="1800" b="1" i="0" u="none" strike="noStrike">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036649535"/>
                  </a:ext>
                </a:extLst>
              </a:tr>
              <a:tr h="540000">
                <a:tc>
                  <a:txBody>
                    <a:bodyPr/>
                    <a:lstStyle/>
                    <a:p>
                      <a:pPr algn="l" fontAlgn="t"/>
                      <a:r>
                        <a:rPr lang="en-GB" sz="1800" b="1" u="none" strike="noStrike">
                          <a:solidFill>
                            <a:srgbClr val="FFFFFF"/>
                          </a:solidFill>
                          <a:effectLst/>
                        </a:rPr>
                        <a:t>Use of maths</a:t>
                      </a:r>
                      <a:endParaRPr lang="en-GB" sz="1800" b="1" i="0" u="none" strike="noStrike">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564231800"/>
                  </a:ext>
                </a:extLst>
              </a:tr>
              <a:tr h="540000">
                <a:tc>
                  <a:txBody>
                    <a:bodyPr/>
                    <a:lstStyle/>
                    <a:p>
                      <a:pPr algn="l" fontAlgn="t"/>
                      <a:r>
                        <a:rPr lang="en-GB" sz="1800" b="1" u="none" strike="noStrike">
                          <a:solidFill>
                            <a:srgbClr val="FFFFFF"/>
                          </a:solidFill>
                          <a:effectLst/>
                        </a:rPr>
                        <a:t>Communication</a:t>
                      </a:r>
                      <a:endParaRPr lang="en-GB" sz="1800" b="1" i="0" u="none" strike="noStrike">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02736543"/>
                  </a:ext>
                </a:extLst>
              </a:tr>
            </a:tbl>
          </a:graphicData>
        </a:graphic>
      </p:graphicFrame>
      <p:sp>
        <p:nvSpPr>
          <p:cNvPr id="8" name="Rectangle 7">
            <a:extLst>
              <a:ext uri="{FF2B5EF4-FFF2-40B4-BE49-F238E27FC236}">
                <a16:creationId xmlns:a16="http://schemas.microsoft.com/office/drawing/2014/main" id="{6DDF0B90-5522-BF42-9D2A-795F0DEB328C}"/>
              </a:ext>
            </a:extLst>
          </p:cNvPr>
          <p:cNvSpPr/>
          <p:nvPr/>
        </p:nvSpPr>
        <p:spPr>
          <a:xfrm>
            <a:off x="750054" y="4188822"/>
            <a:ext cx="3811349" cy="1720760"/>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DEA428D-EB28-6A46-9A33-FC0DCA0C653E}"/>
              </a:ext>
            </a:extLst>
          </p:cNvPr>
          <p:cNvSpPr/>
          <p:nvPr/>
        </p:nvSpPr>
        <p:spPr>
          <a:xfrm>
            <a:off x="776835" y="2929705"/>
            <a:ext cx="3811349" cy="127653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33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779702" cy="1115925"/>
          </a:xfrm>
        </p:spPr>
        <p:txBody>
          <a:bodyPr/>
          <a:lstStyle/>
          <a:p>
            <a:r>
              <a:rPr lang="en-GB" dirty="0"/>
              <a:t>Some STEM skill activities</a:t>
            </a:r>
            <a:br>
              <a:rPr lang="en-GB" dirty="0"/>
            </a:br>
            <a:r>
              <a:rPr lang="en-GB" sz="1500" dirty="0">
                <a:latin typeface="Arial" panose="020B0604020202020204" pitchFamily="34" charset="0"/>
                <a:cs typeface="Arial" panose="020B0604020202020204" pitchFamily="34" charset="0"/>
              </a:rPr>
              <a:t>2. Generation and analysis of data</a:t>
            </a:r>
            <a:endParaRPr lang="en-US" sz="15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fld id="{DDBE135E-2566-4748-853C-8A3B78F0FB00}" type="slidenum">
              <a:rPr lang="en-GB" smtClean="0"/>
              <a:pPr/>
              <a:t>17</a:t>
            </a:fld>
            <a:endParaRPr lang="en-GB"/>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Beyond 21</a:t>
            </a:r>
            <a:r>
              <a:rPr lang="en-GB" spc="0" baseline="30000" dirty="0">
                <a:solidFill>
                  <a:schemeClr val="bg2"/>
                </a:solidFill>
              </a:rPr>
              <a:t>st</a:t>
            </a:r>
            <a:r>
              <a:rPr lang="en-GB" spc="0" dirty="0">
                <a:solidFill>
                  <a:schemeClr val="bg2"/>
                </a:solidFill>
              </a:rPr>
              <a:t> Century Skills through Science</a:t>
            </a:r>
            <a:endParaRPr lang="en-US" spc="0" dirty="0">
              <a:solidFill>
                <a:schemeClr val="bg2"/>
              </a:solidFill>
            </a:endParaRPr>
          </a:p>
        </p:txBody>
      </p:sp>
      <p:pic>
        <p:nvPicPr>
          <p:cNvPr id="7" name="Picture 6">
            <a:extLst>
              <a:ext uri="{FF2B5EF4-FFF2-40B4-BE49-F238E27FC236}">
                <a16:creationId xmlns:a16="http://schemas.microsoft.com/office/drawing/2014/main" id="{D694BCEC-620C-CE4D-B082-A64FEF4132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67290" y="1433387"/>
            <a:ext cx="2678554" cy="4530745"/>
          </a:xfrm>
          <a:prstGeom prst="rect">
            <a:avLst/>
          </a:prstGeom>
        </p:spPr>
      </p:pic>
      <p:sp>
        <p:nvSpPr>
          <p:cNvPr id="12" name="Rectangle 11">
            <a:extLst>
              <a:ext uri="{FF2B5EF4-FFF2-40B4-BE49-F238E27FC236}">
                <a16:creationId xmlns:a16="http://schemas.microsoft.com/office/drawing/2014/main" id="{9EB16286-301A-644F-9D46-5F3CB2545A4E}"/>
              </a:ext>
            </a:extLst>
          </p:cNvPr>
          <p:cNvSpPr/>
          <p:nvPr/>
        </p:nvSpPr>
        <p:spPr>
          <a:xfrm>
            <a:off x="3765396" y="3688685"/>
            <a:ext cx="1385538" cy="30851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a:solidFill>
                  <a:schemeClr val="tx1"/>
                </a:solidFill>
              </a:rPr>
              <a:t>Investigation</a:t>
            </a:r>
          </a:p>
        </p:txBody>
      </p:sp>
      <p:sp>
        <p:nvSpPr>
          <p:cNvPr id="15" name="Rectangle 14">
            <a:extLst>
              <a:ext uri="{FF2B5EF4-FFF2-40B4-BE49-F238E27FC236}">
                <a16:creationId xmlns:a16="http://schemas.microsoft.com/office/drawing/2014/main" id="{8D6A5EC1-733F-B943-99F5-35D4E16CE85A}"/>
              </a:ext>
            </a:extLst>
          </p:cNvPr>
          <p:cNvSpPr/>
          <p:nvPr/>
        </p:nvSpPr>
        <p:spPr>
          <a:xfrm>
            <a:off x="2342844" y="3705014"/>
            <a:ext cx="1020532" cy="29219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5B50D73-C940-4A44-83C8-A185B271EC84}"/>
              </a:ext>
            </a:extLst>
          </p:cNvPr>
          <p:cNvSpPr/>
          <p:nvPr/>
        </p:nvSpPr>
        <p:spPr>
          <a:xfrm rot="18926098">
            <a:off x="4259826" y="4868367"/>
            <a:ext cx="399580" cy="39693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516EA9B-3D02-6E44-BA27-40B6815C738D}"/>
              </a:ext>
            </a:extLst>
          </p:cNvPr>
          <p:cNvSpPr/>
          <p:nvPr/>
        </p:nvSpPr>
        <p:spPr>
          <a:xfrm>
            <a:off x="3765396" y="1506573"/>
            <a:ext cx="1385538" cy="30851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a:solidFill>
                  <a:schemeClr val="tx1"/>
                </a:solidFill>
              </a:rPr>
              <a:t>Observation</a:t>
            </a:r>
          </a:p>
        </p:txBody>
      </p:sp>
      <p:sp>
        <p:nvSpPr>
          <p:cNvPr id="21" name="Rectangle 20">
            <a:extLst>
              <a:ext uri="{FF2B5EF4-FFF2-40B4-BE49-F238E27FC236}">
                <a16:creationId xmlns:a16="http://schemas.microsoft.com/office/drawing/2014/main" id="{EBC61146-B48C-EF49-980A-EBBDBE0C5F2D}"/>
              </a:ext>
            </a:extLst>
          </p:cNvPr>
          <p:cNvSpPr/>
          <p:nvPr/>
        </p:nvSpPr>
        <p:spPr>
          <a:xfrm>
            <a:off x="3765396" y="2054217"/>
            <a:ext cx="1385538" cy="30851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a:solidFill>
                  <a:schemeClr val="tx1"/>
                </a:solidFill>
              </a:rPr>
              <a:t>Question</a:t>
            </a:r>
          </a:p>
        </p:txBody>
      </p:sp>
      <p:sp>
        <p:nvSpPr>
          <p:cNvPr id="22" name="Rectangle 21">
            <a:extLst>
              <a:ext uri="{FF2B5EF4-FFF2-40B4-BE49-F238E27FC236}">
                <a16:creationId xmlns:a16="http://schemas.microsoft.com/office/drawing/2014/main" id="{F3690CB8-B12B-154A-A389-540EE29BCC03}"/>
              </a:ext>
            </a:extLst>
          </p:cNvPr>
          <p:cNvSpPr/>
          <p:nvPr/>
        </p:nvSpPr>
        <p:spPr>
          <a:xfrm>
            <a:off x="3765396" y="2597545"/>
            <a:ext cx="1385538" cy="30851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a:solidFill>
                  <a:schemeClr val="tx1"/>
                </a:solidFill>
              </a:rPr>
              <a:t>Hypothesis</a:t>
            </a:r>
          </a:p>
        </p:txBody>
      </p:sp>
      <p:sp>
        <p:nvSpPr>
          <p:cNvPr id="23" name="Rectangle 22">
            <a:extLst>
              <a:ext uri="{FF2B5EF4-FFF2-40B4-BE49-F238E27FC236}">
                <a16:creationId xmlns:a16="http://schemas.microsoft.com/office/drawing/2014/main" id="{B411B112-C644-834A-BC88-D1EBA22A3C09}"/>
              </a:ext>
            </a:extLst>
          </p:cNvPr>
          <p:cNvSpPr/>
          <p:nvPr/>
        </p:nvSpPr>
        <p:spPr>
          <a:xfrm>
            <a:off x="3765396" y="3142446"/>
            <a:ext cx="1385538" cy="30851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a:solidFill>
                  <a:schemeClr val="tx1"/>
                </a:solidFill>
              </a:rPr>
              <a:t>Prediction</a:t>
            </a:r>
          </a:p>
        </p:txBody>
      </p:sp>
      <p:sp>
        <p:nvSpPr>
          <p:cNvPr id="24" name="Rectangle 23">
            <a:extLst>
              <a:ext uri="{FF2B5EF4-FFF2-40B4-BE49-F238E27FC236}">
                <a16:creationId xmlns:a16="http://schemas.microsoft.com/office/drawing/2014/main" id="{46D8F308-0AB0-294F-A154-62537B097B6E}"/>
              </a:ext>
            </a:extLst>
          </p:cNvPr>
          <p:cNvSpPr/>
          <p:nvPr/>
        </p:nvSpPr>
        <p:spPr>
          <a:xfrm>
            <a:off x="3765396" y="4235750"/>
            <a:ext cx="1385538" cy="30851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a:solidFill>
                  <a:schemeClr val="tx1"/>
                </a:solidFill>
              </a:rPr>
              <a:t>Data</a:t>
            </a:r>
          </a:p>
        </p:txBody>
      </p:sp>
      <p:sp>
        <p:nvSpPr>
          <p:cNvPr id="25" name="Rectangle 24">
            <a:extLst>
              <a:ext uri="{FF2B5EF4-FFF2-40B4-BE49-F238E27FC236}">
                <a16:creationId xmlns:a16="http://schemas.microsoft.com/office/drawing/2014/main" id="{D4752FBA-72B2-2E49-A1B0-A17D15F3B310}"/>
              </a:ext>
            </a:extLst>
          </p:cNvPr>
          <p:cNvSpPr/>
          <p:nvPr/>
        </p:nvSpPr>
        <p:spPr>
          <a:xfrm>
            <a:off x="3765396" y="5589399"/>
            <a:ext cx="1385538" cy="30851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Hypothesis supported</a:t>
            </a:r>
            <a:endParaRPr lang="en-US" sz="1100" dirty="0"/>
          </a:p>
        </p:txBody>
      </p:sp>
      <p:sp>
        <p:nvSpPr>
          <p:cNvPr id="3" name="TextBox 2">
            <a:extLst>
              <a:ext uri="{FF2B5EF4-FFF2-40B4-BE49-F238E27FC236}">
                <a16:creationId xmlns:a16="http://schemas.microsoft.com/office/drawing/2014/main" id="{61A29A02-6C75-5E4B-B473-039A042022F4}"/>
              </a:ext>
            </a:extLst>
          </p:cNvPr>
          <p:cNvSpPr txBox="1"/>
          <p:nvPr/>
        </p:nvSpPr>
        <p:spPr>
          <a:xfrm>
            <a:off x="4792093" y="4826555"/>
            <a:ext cx="1967364" cy="461665"/>
          </a:xfrm>
          <a:prstGeom prst="rect">
            <a:avLst/>
          </a:prstGeom>
          <a:noFill/>
        </p:spPr>
        <p:txBody>
          <a:bodyPr wrap="square" lIns="0" tIns="0" rIns="0" bIns="0" rtlCol="0">
            <a:spAutoFit/>
          </a:bodyPr>
          <a:lstStyle/>
          <a:p>
            <a:r>
              <a:rPr lang="en-US" sz="1500"/>
              <a:t>Does the data match the prediction?</a:t>
            </a:r>
          </a:p>
        </p:txBody>
      </p:sp>
      <p:sp>
        <p:nvSpPr>
          <p:cNvPr id="33" name="TextBox 32">
            <a:extLst>
              <a:ext uri="{FF2B5EF4-FFF2-40B4-BE49-F238E27FC236}">
                <a16:creationId xmlns:a16="http://schemas.microsoft.com/office/drawing/2014/main" id="{10049CD8-CB7B-A145-AA3F-328E327524D6}"/>
              </a:ext>
            </a:extLst>
          </p:cNvPr>
          <p:cNvSpPr txBox="1"/>
          <p:nvPr/>
        </p:nvSpPr>
        <p:spPr>
          <a:xfrm>
            <a:off x="2095837" y="3811349"/>
            <a:ext cx="65" cy="184666"/>
          </a:xfrm>
          <a:prstGeom prst="rect">
            <a:avLst/>
          </a:prstGeom>
          <a:noFill/>
        </p:spPr>
        <p:txBody>
          <a:bodyPr wrap="none" lIns="0" tIns="0" rIns="0" bIns="0" rtlCol="0">
            <a:spAutoFit/>
          </a:bodyPr>
          <a:lstStyle/>
          <a:p>
            <a:endParaRPr lang="en-US" sz="1200">
              <a:solidFill>
                <a:schemeClr val="tx2"/>
              </a:solidFill>
            </a:endParaRPr>
          </a:p>
        </p:txBody>
      </p:sp>
      <p:pic>
        <p:nvPicPr>
          <p:cNvPr id="8" name="Picture 7">
            <a:extLst>
              <a:ext uri="{FF2B5EF4-FFF2-40B4-BE49-F238E27FC236}">
                <a16:creationId xmlns:a16="http://schemas.microsoft.com/office/drawing/2014/main" id="{26AB83F3-AADF-2245-8A75-D90AF5466C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54391" y="3260034"/>
            <a:ext cx="1220176" cy="1212550"/>
          </a:xfrm>
          <a:prstGeom prst="rect">
            <a:avLst/>
          </a:prstGeom>
        </p:spPr>
      </p:pic>
      <p:sp>
        <p:nvSpPr>
          <p:cNvPr id="26" name="Rectangle 25">
            <a:extLst>
              <a:ext uri="{FF2B5EF4-FFF2-40B4-BE49-F238E27FC236}">
                <a16:creationId xmlns:a16="http://schemas.microsoft.com/office/drawing/2014/main" id="{1FFA5CEF-CFDD-C84A-B07A-9B8DF2206C49}"/>
              </a:ext>
            </a:extLst>
          </p:cNvPr>
          <p:cNvSpPr/>
          <p:nvPr/>
        </p:nvSpPr>
        <p:spPr>
          <a:xfrm flipV="1">
            <a:off x="3819150" y="4927642"/>
            <a:ext cx="333214" cy="851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B747CC-7C7E-1444-B273-787E5864DCA4}"/>
              </a:ext>
            </a:extLst>
          </p:cNvPr>
          <p:cNvSpPr txBox="1"/>
          <p:nvPr/>
        </p:nvSpPr>
        <p:spPr>
          <a:xfrm>
            <a:off x="3793507" y="4882166"/>
            <a:ext cx="161550" cy="123111"/>
          </a:xfrm>
          <a:prstGeom prst="rect">
            <a:avLst/>
          </a:prstGeom>
          <a:noFill/>
        </p:spPr>
        <p:txBody>
          <a:bodyPr wrap="square" lIns="0" tIns="0" rIns="0" bIns="0" rtlCol="0">
            <a:spAutoFit/>
          </a:bodyPr>
          <a:lstStyle/>
          <a:p>
            <a:r>
              <a:rPr lang="en-US" sz="800" dirty="0"/>
              <a:t>No</a:t>
            </a:r>
          </a:p>
        </p:txBody>
      </p:sp>
      <p:sp>
        <p:nvSpPr>
          <p:cNvPr id="27" name="TextBox 26">
            <a:extLst>
              <a:ext uri="{FF2B5EF4-FFF2-40B4-BE49-F238E27FC236}">
                <a16:creationId xmlns:a16="http://schemas.microsoft.com/office/drawing/2014/main" id="{05223BB0-A045-6041-BF6C-4D7FCC7E3000}"/>
              </a:ext>
            </a:extLst>
          </p:cNvPr>
          <p:cNvSpPr txBox="1"/>
          <p:nvPr/>
        </p:nvSpPr>
        <p:spPr>
          <a:xfrm>
            <a:off x="4543105" y="5348428"/>
            <a:ext cx="248987" cy="123111"/>
          </a:xfrm>
          <a:prstGeom prst="rect">
            <a:avLst/>
          </a:prstGeom>
          <a:solidFill>
            <a:srgbClr val="FFFFFF"/>
          </a:solidFill>
        </p:spPr>
        <p:txBody>
          <a:bodyPr wrap="square" lIns="0" tIns="0" rIns="0" bIns="0" rtlCol="0">
            <a:spAutoFit/>
          </a:bodyPr>
          <a:lstStyle/>
          <a:p>
            <a:r>
              <a:rPr lang="en-US" sz="800" dirty="0"/>
              <a:t>Yes</a:t>
            </a:r>
          </a:p>
        </p:txBody>
      </p:sp>
      <p:sp>
        <p:nvSpPr>
          <p:cNvPr id="28" name="TextBox 27">
            <a:extLst>
              <a:ext uri="{FF2B5EF4-FFF2-40B4-BE49-F238E27FC236}">
                <a16:creationId xmlns:a16="http://schemas.microsoft.com/office/drawing/2014/main" id="{DC7EB63E-48B5-AD44-BF4D-2CD5D2C43B86}"/>
              </a:ext>
            </a:extLst>
          </p:cNvPr>
          <p:cNvSpPr txBox="1"/>
          <p:nvPr/>
        </p:nvSpPr>
        <p:spPr>
          <a:xfrm>
            <a:off x="2867290" y="3822218"/>
            <a:ext cx="503195" cy="369332"/>
          </a:xfrm>
          <a:prstGeom prst="rect">
            <a:avLst/>
          </a:prstGeom>
          <a:noFill/>
        </p:spPr>
        <p:txBody>
          <a:bodyPr wrap="square" lIns="0" tIns="0" rIns="0" bIns="0" rtlCol="0">
            <a:spAutoFit/>
          </a:bodyPr>
          <a:lstStyle/>
          <a:p>
            <a:r>
              <a:rPr lang="en-US" sz="800" dirty="0"/>
              <a:t>New hypothesis needed</a:t>
            </a:r>
          </a:p>
        </p:txBody>
      </p:sp>
      <p:sp>
        <p:nvSpPr>
          <p:cNvPr id="29" name="TextBox 28">
            <a:extLst>
              <a:ext uri="{FF2B5EF4-FFF2-40B4-BE49-F238E27FC236}">
                <a16:creationId xmlns:a16="http://schemas.microsoft.com/office/drawing/2014/main" id="{BF26B64A-63C7-2D43-93B3-E808F193C29D}"/>
              </a:ext>
            </a:extLst>
          </p:cNvPr>
          <p:cNvSpPr txBox="1"/>
          <p:nvPr/>
        </p:nvSpPr>
        <p:spPr>
          <a:xfrm rot="1520838">
            <a:off x="6098888" y="4256606"/>
            <a:ext cx="2525486" cy="215444"/>
          </a:xfrm>
          <a:prstGeom prst="rect">
            <a:avLst/>
          </a:prstGeom>
          <a:noFill/>
        </p:spPr>
        <p:txBody>
          <a:bodyPr wrap="square" lIns="0" tIns="0" rIns="0" bIns="0" rtlCol="0">
            <a:spAutoFit/>
          </a:bodyPr>
          <a:lstStyle/>
          <a:p>
            <a:r>
              <a:rPr lang="en-US" sz="700" b="1" dirty="0">
                <a:solidFill>
                  <a:srgbClr val="FFFFFF"/>
                </a:solidFill>
              </a:rPr>
              <a:t>Generate and </a:t>
            </a:r>
          </a:p>
          <a:p>
            <a:r>
              <a:rPr lang="en-US" sz="700" b="1" dirty="0">
                <a:solidFill>
                  <a:srgbClr val="FFFFFF"/>
                </a:solidFill>
              </a:rPr>
              <a:t> analyse data</a:t>
            </a:r>
          </a:p>
        </p:txBody>
      </p:sp>
    </p:spTree>
    <p:extLst>
      <p:ext uri="{BB962C8B-B14F-4D97-AF65-F5344CB8AC3E}">
        <p14:creationId xmlns:p14="http://schemas.microsoft.com/office/powerpoint/2010/main" val="121704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1" nodeType="clickEffect">
                                  <p:stCondLst>
                                    <p:cond delay="0"/>
                                  </p:stCondLst>
                                  <p:childTnLst>
                                    <p:animClr clrSpc="rgb" dir="cw">
                                      <p:cBhvr>
                                        <p:cTn id="6" dur="2000" fill="hold"/>
                                        <p:tgtEl>
                                          <p:spTgt spid="12"/>
                                        </p:tgtEl>
                                        <p:attrNameLst>
                                          <p:attrName>fillcolor</p:attrName>
                                        </p:attrNameLst>
                                      </p:cBhvr>
                                      <p:to>
                                        <a:schemeClr val="tx1"/>
                                      </p:to>
                                    </p:animClr>
                                    <p:set>
                                      <p:cBhvr>
                                        <p:cTn id="7" dur="2000" fill="hold"/>
                                        <p:tgtEl>
                                          <p:spTgt spid="12"/>
                                        </p:tgtEl>
                                        <p:attrNameLst>
                                          <p:attrName>fill.type</p:attrName>
                                        </p:attrNameLst>
                                      </p:cBhvr>
                                      <p:to>
                                        <p:strVal val="solid"/>
                                      </p:to>
                                    </p:set>
                                    <p:set>
                                      <p:cBhvr>
                                        <p:cTn id="8" dur="2000" fill="hold"/>
                                        <p:tgtEl>
                                          <p:spTgt spid="12"/>
                                        </p:tgtEl>
                                        <p:attrNameLst>
                                          <p:attrName>fill.on</p:attrName>
                                        </p:attrNameLst>
                                      </p:cBhvr>
                                      <p:to>
                                        <p:strVal val="true"/>
                                      </p:to>
                                    </p:set>
                                  </p:childTnLst>
                                </p:cTn>
                              </p:par>
                              <p:par>
                                <p:cTn id="9" presetID="3" presetClass="emph" presetSubtype="2" fill="hold" grpId="2" nodeType="withEffect">
                                  <p:stCondLst>
                                    <p:cond delay="0"/>
                                  </p:stCondLst>
                                  <p:childTnLst>
                                    <p:animClr clrSpc="rgb" dir="cw">
                                      <p:cBhvr override="childStyle">
                                        <p:cTn id="10" dur="2000" fill="hold"/>
                                        <p:tgtEl>
                                          <p:spTgt spid="12"/>
                                        </p:tgtEl>
                                        <p:attrNameLst>
                                          <p:attrName>style.color</p:attrName>
                                        </p:attrNameLst>
                                      </p:cBhvr>
                                      <p:to>
                                        <a:srgbClr val="D4EBE4"/>
                                      </p:to>
                                    </p:animClr>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animBg="1"/>
      <p:bldP spid="12" grpId="2"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779702" cy="1115925"/>
          </a:xfrm>
        </p:spPr>
        <p:txBody>
          <a:bodyPr/>
          <a:lstStyle/>
          <a:p>
            <a:r>
              <a:rPr lang="en-GB" dirty="0"/>
              <a:t>Some STEM skill activities</a:t>
            </a:r>
            <a:br>
              <a:rPr lang="en-GB" dirty="0"/>
            </a:br>
            <a:r>
              <a:rPr lang="en-GB" sz="1500" dirty="0">
                <a:latin typeface="Arial" panose="020B0604020202020204" pitchFamily="34" charset="0"/>
                <a:cs typeface="Arial" panose="020B0604020202020204" pitchFamily="34" charset="0"/>
              </a:rPr>
              <a:t>2. Generation and analysis of data</a:t>
            </a:r>
            <a:endParaRPr lang="en-US" sz="15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fld id="{DDBE135E-2566-4748-853C-8A3B78F0FB00}" type="slidenum">
              <a:rPr lang="en-GB" smtClean="0"/>
              <a:pPr/>
              <a:t>18</a:t>
            </a:fld>
            <a:endParaRPr lang="en-GB"/>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Beyond 21</a:t>
            </a:r>
            <a:r>
              <a:rPr lang="en-GB" spc="0" baseline="30000" dirty="0">
                <a:solidFill>
                  <a:schemeClr val="bg2"/>
                </a:solidFill>
              </a:rPr>
              <a:t>st</a:t>
            </a:r>
            <a:r>
              <a:rPr lang="en-GB" spc="0" dirty="0">
                <a:solidFill>
                  <a:schemeClr val="bg2"/>
                </a:solidFill>
              </a:rPr>
              <a:t> Century Skills through Science</a:t>
            </a:r>
            <a:endParaRPr lang="en-US" spc="0" dirty="0">
              <a:solidFill>
                <a:schemeClr val="bg2"/>
              </a:solidFill>
            </a:endParaRPr>
          </a:p>
        </p:txBody>
      </p:sp>
      <p:pic>
        <p:nvPicPr>
          <p:cNvPr id="6" name="Lego_chemist.mov">
            <a:hlinkClick r:id="" action="ppaction://media"/>
            <a:extLst>
              <a:ext uri="{FF2B5EF4-FFF2-40B4-BE49-F238E27FC236}">
                <a16:creationId xmlns:a16="http://schemas.microsoft.com/office/drawing/2014/main" id="{324B7A13-B6CE-6046-83DC-AC7D4160F01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6548" r="17433" b="9002"/>
          <a:stretch/>
        </p:blipFill>
        <p:spPr>
          <a:xfrm>
            <a:off x="1376140" y="1533525"/>
            <a:ext cx="5599194" cy="4341294"/>
          </a:xfrm>
          <a:prstGeom prst="rect">
            <a:avLst/>
          </a:prstGeom>
        </p:spPr>
      </p:pic>
    </p:spTree>
    <p:extLst>
      <p:ext uri="{BB962C8B-B14F-4D97-AF65-F5344CB8AC3E}">
        <p14:creationId xmlns:p14="http://schemas.microsoft.com/office/powerpoint/2010/main" val="126046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0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p:cMediaNode vol="80000">
                <p:cTn id="16"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779702" cy="1115925"/>
          </a:xfrm>
        </p:spPr>
        <p:txBody>
          <a:bodyPr/>
          <a:lstStyle/>
          <a:p>
            <a:r>
              <a:rPr lang="en-GB" dirty="0"/>
              <a:t>Some STEM skill activities</a:t>
            </a:r>
            <a:br>
              <a:rPr lang="en-GB" dirty="0"/>
            </a:br>
            <a:r>
              <a:rPr lang="en-GB" sz="1500" dirty="0">
                <a:latin typeface="Arial" panose="020B0604020202020204" pitchFamily="34" charset="0"/>
                <a:cs typeface="Arial" panose="020B0604020202020204" pitchFamily="34" charset="0"/>
              </a:rPr>
              <a:t>2. Generation and analysis of data</a:t>
            </a:r>
            <a:endParaRPr lang="en-US" sz="15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fld id="{DDBE135E-2566-4748-853C-8A3B78F0FB00}" type="slidenum">
              <a:rPr lang="en-GB" smtClean="0"/>
              <a:pPr/>
              <a:t>19</a:t>
            </a:fld>
            <a:endParaRPr lang="en-GB"/>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Beyond 21</a:t>
            </a:r>
            <a:r>
              <a:rPr lang="en-GB" spc="0" baseline="30000" dirty="0">
                <a:solidFill>
                  <a:schemeClr val="bg2"/>
                </a:solidFill>
              </a:rPr>
              <a:t>st</a:t>
            </a:r>
            <a:r>
              <a:rPr lang="en-GB" spc="0" dirty="0">
                <a:solidFill>
                  <a:schemeClr val="bg2"/>
                </a:solidFill>
              </a:rPr>
              <a:t> Century Skills through Science</a:t>
            </a:r>
            <a:endParaRPr lang="en-US" spc="0" dirty="0">
              <a:solidFill>
                <a:schemeClr val="bg2"/>
              </a:solidFill>
            </a:endParaRPr>
          </a:p>
        </p:txBody>
      </p:sp>
      <p:pic>
        <p:nvPicPr>
          <p:cNvPr id="3" name="Lego_paleontologist.mov">
            <a:hlinkClick r:id="" action="ppaction://media"/>
            <a:extLst>
              <a:ext uri="{FF2B5EF4-FFF2-40B4-BE49-F238E27FC236}">
                <a16:creationId xmlns:a16="http://schemas.microsoft.com/office/drawing/2014/main" id="{406C69E1-0FBD-0947-A38E-D808329AAEB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1860" r="17296" b="819"/>
          <a:stretch/>
        </p:blipFill>
        <p:spPr>
          <a:xfrm>
            <a:off x="1391830" y="1458029"/>
            <a:ext cx="5680609" cy="4473434"/>
          </a:xfrm>
          <a:prstGeom prst="rect">
            <a:avLst/>
          </a:prstGeom>
        </p:spPr>
      </p:pic>
    </p:spTree>
    <p:extLst>
      <p:ext uri="{BB962C8B-B14F-4D97-AF65-F5344CB8AC3E}">
        <p14:creationId xmlns:p14="http://schemas.microsoft.com/office/powerpoint/2010/main" val="256385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51clTeGHHDL.jpg">
            <a:extLst>
              <a:ext uri="{FF2B5EF4-FFF2-40B4-BE49-F238E27FC236}">
                <a16:creationId xmlns:a16="http://schemas.microsoft.com/office/drawing/2014/main" id="{1758AEBD-AD13-A243-B477-50997B1384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54034" y="3537877"/>
            <a:ext cx="1730366" cy="2179301"/>
          </a:xfrm>
          <a:prstGeom prst="rect">
            <a:avLst/>
          </a:prstGeom>
        </p:spPr>
      </p:pic>
      <p:pic>
        <p:nvPicPr>
          <p:cNvPr id="33" name="Picture 32" descr="Maths, English and Science Tests.jpg">
            <a:extLst>
              <a:ext uri="{FF2B5EF4-FFF2-40B4-BE49-F238E27FC236}">
                <a16:creationId xmlns:a16="http://schemas.microsoft.com/office/drawing/2014/main" id="{9C4A3384-DE73-B24A-9B06-E59929A381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75861" y="1518444"/>
            <a:ext cx="1372055" cy="1957798"/>
          </a:xfrm>
          <a:prstGeom prst="rect">
            <a:avLst/>
          </a:prstGeom>
        </p:spPr>
      </p:pic>
      <p:sp>
        <p:nvSpPr>
          <p:cNvPr id="13" name="Title 12"/>
          <p:cNvSpPr>
            <a:spLocks noGrp="1"/>
          </p:cNvSpPr>
          <p:nvPr>
            <p:ph type="title"/>
          </p:nvPr>
        </p:nvSpPr>
        <p:spPr>
          <a:xfrm>
            <a:off x="541337" y="417600"/>
            <a:ext cx="8259763" cy="1030200"/>
          </a:xfrm>
        </p:spPr>
        <p:txBody>
          <a:bodyPr/>
          <a:lstStyle/>
          <a:p>
            <a:r>
              <a:rPr lang="en-GB" dirty="0"/>
              <a:t>Introductions</a:t>
            </a:r>
            <a:endParaRPr lang="en-US" dirty="0"/>
          </a:p>
        </p:txBody>
      </p:sp>
      <p:sp>
        <p:nvSpPr>
          <p:cNvPr id="2" name="Slide Number Placeholder 1"/>
          <p:cNvSpPr>
            <a:spLocks noGrp="1"/>
          </p:cNvSpPr>
          <p:nvPr>
            <p:ph type="sldNum" sz="quarter" idx="4"/>
          </p:nvPr>
        </p:nvSpPr>
        <p:spPr/>
        <p:txBody>
          <a:bodyPr/>
          <a:lstStyle/>
          <a:p>
            <a:fld id="{DDBE135E-2566-4748-853C-8A3B78F0FB00}" type="slidenum">
              <a:rPr lang="en-GB" smtClean="0"/>
              <a:pPr/>
              <a:t>2</a:t>
            </a:fld>
            <a:endParaRPr lang="en-GB" dirty="0"/>
          </a:p>
        </p:txBody>
      </p:sp>
      <p:sp>
        <p:nvSpPr>
          <p:cNvPr id="14"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Beyond 21</a:t>
            </a:r>
            <a:r>
              <a:rPr lang="en-GB" spc="0" baseline="30000" dirty="0">
                <a:solidFill>
                  <a:schemeClr val="bg2"/>
                </a:solidFill>
              </a:rPr>
              <a:t>st</a:t>
            </a:r>
            <a:r>
              <a:rPr lang="en-GB" spc="0" dirty="0">
                <a:solidFill>
                  <a:schemeClr val="bg2"/>
                </a:solidFill>
              </a:rPr>
              <a:t> Century Skills through Science</a:t>
            </a:r>
            <a:endParaRPr lang="en-US" spc="0" dirty="0">
              <a:solidFill>
                <a:schemeClr val="bg2"/>
              </a:solidFill>
            </a:endParaRPr>
          </a:p>
        </p:txBody>
      </p:sp>
      <p:pic>
        <p:nvPicPr>
          <p:cNvPr id="34" name="Picture 33" descr="CachedImage.axd3.jpg">
            <a:extLst>
              <a:ext uri="{FF2B5EF4-FFF2-40B4-BE49-F238E27FC236}">
                <a16:creationId xmlns:a16="http://schemas.microsoft.com/office/drawing/2014/main" id="{B670D0A7-9949-ED43-B443-294B9BF200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35899" y="1515647"/>
            <a:ext cx="1578592" cy="1963393"/>
          </a:xfrm>
          <a:prstGeom prst="rect">
            <a:avLst/>
          </a:prstGeom>
        </p:spPr>
      </p:pic>
      <p:sp>
        <p:nvSpPr>
          <p:cNvPr id="36" name="Text Placeholder 35">
            <a:extLst>
              <a:ext uri="{FF2B5EF4-FFF2-40B4-BE49-F238E27FC236}">
                <a16:creationId xmlns:a16="http://schemas.microsoft.com/office/drawing/2014/main" id="{BBD3B30E-8A08-1244-89C3-8A1F17FFF898}"/>
              </a:ext>
            </a:extLst>
          </p:cNvPr>
          <p:cNvSpPr>
            <a:spLocks noGrp="1"/>
          </p:cNvSpPr>
          <p:nvPr>
            <p:ph type="body" sz="quarter" idx="21"/>
          </p:nvPr>
        </p:nvSpPr>
        <p:spPr/>
        <p:txBody>
          <a:bodyPr/>
          <a:lstStyle/>
          <a:p>
            <a:endParaRPr lang="en-US" dirty="0"/>
          </a:p>
        </p:txBody>
      </p:sp>
      <p:pic>
        <p:nvPicPr>
          <p:cNvPr id="40" name="Picture 39">
            <a:extLst>
              <a:ext uri="{FF2B5EF4-FFF2-40B4-BE49-F238E27FC236}">
                <a16:creationId xmlns:a16="http://schemas.microsoft.com/office/drawing/2014/main" id="{277C5264-6D16-EE46-981E-360D0473B0E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52172" y="1515647"/>
            <a:ext cx="1422357" cy="1967595"/>
          </a:xfrm>
          <a:prstGeom prst="rect">
            <a:avLst/>
          </a:prstGeom>
        </p:spPr>
      </p:pic>
      <p:pic>
        <p:nvPicPr>
          <p:cNvPr id="25" name="Picture 24" descr="51CAuGGLDHL.jpg">
            <a:extLst>
              <a:ext uri="{FF2B5EF4-FFF2-40B4-BE49-F238E27FC236}">
                <a16:creationId xmlns:a16="http://schemas.microsoft.com/office/drawing/2014/main" id="{441B2A58-6DB3-D549-8B1A-BF56DBCED82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83629" y="3537877"/>
            <a:ext cx="1565380" cy="2168116"/>
          </a:xfrm>
          <a:prstGeom prst="rect">
            <a:avLst/>
          </a:prstGeom>
        </p:spPr>
      </p:pic>
      <p:pic>
        <p:nvPicPr>
          <p:cNvPr id="4" name="Picture 3">
            <a:extLst>
              <a:ext uri="{FF2B5EF4-FFF2-40B4-BE49-F238E27FC236}">
                <a16:creationId xmlns:a16="http://schemas.microsoft.com/office/drawing/2014/main" id="{B5DEDF5F-E206-7A40-BB0B-DA3A8522F5A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3900" y="1522548"/>
            <a:ext cx="3263087" cy="4183445"/>
          </a:xfrm>
          <a:prstGeom prst="rect">
            <a:avLst/>
          </a:prstGeom>
        </p:spPr>
      </p:pic>
      <p:pic>
        <p:nvPicPr>
          <p:cNvPr id="6" name="Picture 5">
            <a:extLst>
              <a:ext uri="{FF2B5EF4-FFF2-40B4-BE49-F238E27FC236}">
                <a16:creationId xmlns:a16="http://schemas.microsoft.com/office/drawing/2014/main" id="{903F44A6-6F05-6B4C-ABCA-71F91381A2F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9642875">
            <a:off x="5503822" y="2742923"/>
            <a:ext cx="1008349" cy="1392748"/>
          </a:xfrm>
          <a:prstGeom prst="rect">
            <a:avLst/>
          </a:prstGeom>
        </p:spPr>
      </p:pic>
      <p:pic>
        <p:nvPicPr>
          <p:cNvPr id="46" name="Picture 45">
            <a:extLst>
              <a:ext uri="{FF2B5EF4-FFF2-40B4-BE49-F238E27FC236}">
                <a16:creationId xmlns:a16="http://schemas.microsoft.com/office/drawing/2014/main" id="{1205ADEF-5F65-1D45-BD55-4E55782222D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536239">
            <a:off x="5750871" y="3533675"/>
            <a:ext cx="1071388" cy="1352763"/>
          </a:xfrm>
          <a:prstGeom prst="rect">
            <a:avLst/>
          </a:prstGeom>
        </p:spPr>
      </p:pic>
      <p:pic>
        <p:nvPicPr>
          <p:cNvPr id="48" name="Picture 47">
            <a:extLst>
              <a:ext uri="{FF2B5EF4-FFF2-40B4-BE49-F238E27FC236}">
                <a16:creationId xmlns:a16="http://schemas.microsoft.com/office/drawing/2014/main" id="{ED28172F-649C-E740-83FA-680295B2CBF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9269969">
            <a:off x="5829880" y="4662490"/>
            <a:ext cx="822342" cy="1027927"/>
          </a:xfrm>
          <a:prstGeom prst="rect">
            <a:avLst/>
          </a:prstGeom>
        </p:spPr>
      </p:pic>
    </p:spTree>
    <p:extLst>
      <p:ext uri="{BB962C8B-B14F-4D97-AF65-F5344CB8AC3E}">
        <p14:creationId xmlns:p14="http://schemas.microsoft.com/office/powerpoint/2010/main" val="2894960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779702" cy="1115925"/>
          </a:xfrm>
        </p:spPr>
        <p:txBody>
          <a:bodyPr/>
          <a:lstStyle/>
          <a:p>
            <a:r>
              <a:rPr lang="en-GB" dirty="0"/>
              <a:t>Some STEM skill activities</a:t>
            </a:r>
            <a:br>
              <a:rPr lang="en-GB" dirty="0"/>
            </a:br>
            <a:r>
              <a:rPr lang="en-GB" sz="1500" dirty="0">
                <a:latin typeface="Arial" panose="020B0604020202020204" pitchFamily="34" charset="0"/>
                <a:cs typeface="Arial" panose="020B0604020202020204" pitchFamily="34" charset="0"/>
              </a:rPr>
              <a:t>2. Generation and analysis of data</a:t>
            </a:r>
            <a:endParaRPr lang="en-US" sz="15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fld id="{DDBE135E-2566-4748-853C-8A3B78F0FB00}" type="slidenum">
              <a:rPr lang="en-GB" smtClean="0"/>
              <a:pPr/>
              <a:t>20</a:t>
            </a:fld>
            <a:endParaRPr lang="en-GB"/>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Beyond 21</a:t>
            </a:r>
            <a:r>
              <a:rPr lang="en-GB" spc="0" baseline="30000" dirty="0">
                <a:solidFill>
                  <a:schemeClr val="bg2"/>
                </a:solidFill>
              </a:rPr>
              <a:t>st</a:t>
            </a:r>
            <a:r>
              <a:rPr lang="en-GB" spc="0" dirty="0">
                <a:solidFill>
                  <a:schemeClr val="bg2"/>
                </a:solidFill>
              </a:rPr>
              <a:t> Century Skills through Science</a:t>
            </a:r>
            <a:endParaRPr lang="en-US" spc="0" dirty="0">
              <a:solidFill>
                <a:schemeClr val="bg2"/>
              </a:solidFill>
            </a:endParaRPr>
          </a:p>
        </p:txBody>
      </p:sp>
      <p:pic>
        <p:nvPicPr>
          <p:cNvPr id="6" name="Lego_astronomer.mov">
            <a:hlinkClick r:id="" action="ppaction://media"/>
            <a:extLst>
              <a:ext uri="{FF2B5EF4-FFF2-40B4-BE49-F238E27FC236}">
                <a16:creationId xmlns:a16="http://schemas.microsoft.com/office/drawing/2014/main" id="{3FC1ED0D-42CC-C742-BC4C-6C6782A2214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5220" t="12212" r="22658" b="833"/>
          <a:stretch/>
        </p:blipFill>
        <p:spPr>
          <a:xfrm>
            <a:off x="1391830" y="1463846"/>
            <a:ext cx="5680609" cy="4472560"/>
          </a:xfrm>
          <a:prstGeom prst="rect">
            <a:avLst/>
          </a:prstGeom>
        </p:spPr>
      </p:pic>
    </p:spTree>
    <p:extLst>
      <p:ext uri="{BB962C8B-B14F-4D97-AF65-F5344CB8AC3E}">
        <p14:creationId xmlns:p14="http://schemas.microsoft.com/office/powerpoint/2010/main" val="171769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779702" cy="1115925"/>
          </a:xfrm>
        </p:spPr>
        <p:txBody>
          <a:bodyPr/>
          <a:lstStyle/>
          <a:p>
            <a:r>
              <a:rPr lang="en-GB" dirty="0"/>
              <a:t>Some STEM skill activities</a:t>
            </a:r>
            <a:br>
              <a:rPr lang="en-GB" dirty="0"/>
            </a:br>
            <a:r>
              <a:rPr lang="en-GB" sz="1500" dirty="0">
                <a:latin typeface="Arial" panose="020B0604020202020204" pitchFamily="34" charset="0"/>
                <a:cs typeface="Arial" panose="020B0604020202020204" pitchFamily="34" charset="0"/>
              </a:rPr>
              <a:t>2. Generation and analysis of data</a:t>
            </a:r>
            <a:endParaRPr lang="en-US" sz="15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fld id="{DDBE135E-2566-4748-853C-8A3B78F0FB00}" type="slidenum">
              <a:rPr lang="en-GB" smtClean="0"/>
              <a:pPr/>
              <a:t>21</a:t>
            </a:fld>
            <a:endParaRPr lang="en-GB"/>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Beyond 21</a:t>
            </a:r>
            <a:r>
              <a:rPr lang="en-GB" spc="0" baseline="30000" dirty="0">
                <a:solidFill>
                  <a:schemeClr val="bg2"/>
                </a:solidFill>
              </a:rPr>
              <a:t>st</a:t>
            </a:r>
            <a:r>
              <a:rPr lang="en-GB" spc="0" dirty="0">
                <a:solidFill>
                  <a:schemeClr val="bg2"/>
                </a:solidFill>
              </a:rPr>
              <a:t> Century Skills through Science</a:t>
            </a:r>
            <a:endParaRPr lang="en-US" spc="0" dirty="0">
              <a:solidFill>
                <a:schemeClr val="bg2"/>
              </a:solidFill>
            </a:endParaRPr>
          </a:p>
        </p:txBody>
      </p:sp>
      <p:pic>
        <p:nvPicPr>
          <p:cNvPr id="8" name="Picture 7">
            <a:extLst>
              <a:ext uri="{FF2B5EF4-FFF2-40B4-BE49-F238E27FC236}">
                <a16:creationId xmlns:a16="http://schemas.microsoft.com/office/drawing/2014/main" id="{EB8AF145-BF0A-9E41-9217-FC7D1D2FADAA}"/>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a:stretch/>
        </p:blipFill>
        <p:spPr>
          <a:xfrm>
            <a:off x="2277992" y="1424197"/>
            <a:ext cx="4094571" cy="4928347"/>
          </a:xfrm>
          <a:prstGeom prst="rect">
            <a:avLst/>
          </a:prstGeom>
        </p:spPr>
      </p:pic>
      <p:sp>
        <p:nvSpPr>
          <p:cNvPr id="9" name="TextBox 8">
            <a:extLst>
              <a:ext uri="{FF2B5EF4-FFF2-40B4-BE49-F238E27FC236}">
                <a16:creationId xmlns:a16="http://schemas.microsoft.com/office/drawing/2014/main" id="{2C7C8266-34CF-1C4D-BF42-22C80C7CD04F}"/>
              </a:ext>
            </a:extLst>
          </p:cNvPr>
          <p:cNvSpPr txBox="1"/>
          <p:nvPr/>
        </p:nvSpPr>
        <p:spPr>
          <a:xfrm flipH="1">
            <a:off x="5033246" y="1424196"/>
            <a:ext cx="3609047" cy="3046988"/>
          </a:xfrm>
          <a:prstGeom prst="rect">
            <a:avLst/>
          </a:prstGeom>
          <a:noFill/>
        </p:spPr>
        <p:txBody>
          <a:bodyPr wrap="square" lIns="0" tIns="0" rIns="0" bIns="0" rtlCol="0">
            <a:spAutoFit/>
          </a:bodyPr>
          <a:lstStyle/>
          <a:p>
            <a:r>
              <a:rPr lang="en-US" b="1"/>
              <a:t>Your mission: </a:t>
            </a:r>
          </a:p>
          <a:p>
            <a:endParaRPr lang="en-US"/>
          </a:p>
          <a:p>
            <a:r>
              <a:rPr lang="en-US"/>
              <a:t>To come up with a hypothesis for what is inside your mystery tube and how the strings are connected. </a:t>
            </a:r>
          </a:p>
          <a:p>
            <a:endParaRPr lang="en-US">
              <a:solidFill>
                <a:schemeClr val="tx2"/>
              </a:solidFill>
            </a:endParaRPr>
          </a:p>
          <a:p>
            <a:r>
              <a:rPr lang="en-US" b="1">
                <a:solidFill>
                  <a:schemeClr val="tx2"/>
                </a:solidFill>
              </a:rPr>
              <a:t>Rules:</a:t>
            </a:r>
          </a:p>
          <a:p>
            <a:endParaRPr lang="en-US">
              <a:solidFill>
                <a:schemeClr val="tx2"/>
              </a:solidFill>
            </a:endParaRPr>
          </a:p>
          <a:p>
            <a:r>
              <a:rPr lang="en-US">
                <a:solidFill>
                  <a:schemeClr val="tx2"/>
                </a:solidFill>
              </a:rPr>
              <a:t>1 – You may not open the tube. </a:t>
            </a:r>
          </a:p>
          <a:p>
            <a:endParaRPr lang="en-US">
              <a:solidFill>
                <a:schemeClr val="tx2"/>
              </a:solidFill>
            </a:endParaRPr>
          </a:p>
          <a:p>
            <a:r>
              <a:rPr lang="en-US">
                <a:solidFill>
                  <a:schemeClr val="tx2"/>
                </a:solidFill>
              </a:rPr>
              <a:t>2 – You may not damage the tube. </a:t>
            </a:r>
          </a:p>
        </p:txBody>
      </p:sp>
    </p:spTree>
    <p:extLst>
      <p:ext uri="{BB962C8B-B14F-4D97-AF65-F5344CB8AC3E}">
        <p14:creationId xmlns:p14="http://schemas.microsoft.com/office/powerpoint/2010/main" val="240230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3.33333E-6 1.85185E-6 L -0.19775 -0.00162 " pathEditMode="relative" rAng="0" ptsTypes="AA">
                                      <p:cBhvr>
                                        <p:cTn id="10" dur="2000" fill="hold"/>
                                        <p:tgtEl>
                                          <p:spTgt spid="8"/>
                                        </p:tgtEl>
                                        <p:attrNameLst>
                                          <p:attrName>ppt_x</p:attrName>
                                          <p:attrName>ppt_y</p:attrName>
                                        </p:attrNameLst>
                                      </p:cBhvr>
                                      <p:rCtr x="-9896" y="-93"/>
                                    </p:animMotion>
                                  </p:childTnLst>
                                </p:cTn>
                              </p:par>
                            </p:childTnLst>
                          </p:cTn>
                        </p:par>
                        <p:par>
                          <p:cTn id="11" fill="hold">
                            <p:stCondLst>
                              <p:cond delay="2000"/>
                            </p:stCondLst>
                            <p:childTnLst>
                              <p:par>
                                <p:cTn id="12" presetID="1" presetClass="entr" presetSubtype="0" fill="hold" grpId="0" nodeType="afterEffect">
                                  <p:stCondLst>
                                    <p:cond delay="10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779702" cy="1115925"/>
          </a:xfrm>
        </p:spPr>
        <p:txBody>
          <a:bodyPr/>
          <a:lstStyle/>
          <a:p>
            <a:r>
              <a:rPr lang="en-GB" dirty="0"/>
              <a:t>Some STEM skill activities</a:t>
            </a:r>
            <a:br>
              <a:rPr lang="en-GB" dirty="0"/>
            </a:br>
            <a:r>
              <a:rPr lang="en-GB" sz="1500" dirty="0">
                <a:latin typeface="Arial" panose="020B0604020202020204" pitchFamily="34" charset="0"/>
                <a:cs typeface="Arial" panose="020B0604020202020204" pitchFamily="34" charset="0"/>
              </a:rPr>
              <a:t>2. Generation and analysis of data</a:t>
            </a:r>
            <a:endParaRPr lang="en-US" sz="15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fld id="{DDBE135E-2566-4748-853C-8A3B78F0FB00}" type="slidenum">
              <a:rPr lang="en-GB" smtClean="0"/>
              <a:pPr/>
              <a:t>22</a:t>
            </a:fld>
            <a:endParaRPr lang="en-GB"/>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Beyond 21</a:t>
            </a:r>
            <a:r>
              <a:rPr lang="en-GB" spc="0" baseline="30000" dirty="0">
                <a:solidFill>
                  <a:schemeClr val="bg2"/>
                </a:solidFill>
              </a:rPr>
              <a:t>st</a:t>
            </a:r>
            <a:r>
              <a:rPr lang="en-GB" spc="0" dirty="0">
                <a:solidFill>
                  <a:schemeClr val="bg2"/>
                </a:solidFill>
              </a:rPr>
              <a:t> Century Skills through Science</a:t>
            </a:r>
            <a:endParaRPr lang="en-US" spc="0" dirty="0">
              <a:solidFill>
                <a:schemeClr val="bg2"/>
              </a:solidFill>
            </a:endParaRPr>
          </a:p>
        </p:txBody>
      </p:sp>
      <p:pic>
        <p:nvPicPr>
          <p:cNvPr id="8" name="Picture 7">
            <a:extLst>
              <a:ext uri="{FF2B5EF4-FFF2-40B4-BE49-F238E27FC236}">
                <a16:creationId xmlns:a16="http://schemas.microsoft.com/office/drawing/2014/main" id="{EB8AF145-BF0A-9E41-9217-FC7D1D2FADAA}"/>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a:stretch/>
        </p:blipFill>
        <p:spPr>
          <a:xfrm>
            <a:off x="541338" y="1424196"/>
            <a:ext cx="4094571" cy="4928347"/>
          </a:xfrm>
          <a:prstGeom prst="rect">
            <a:avLst/>
          </a:prstGeom>
        </p:spPr>
      </p:pic>
      <p:sp>
        <p:nvSpPr>
          <p:cNvPr id="9" name="TextBox 8">
            <a:extLst>
              <a:ext uri="{FF2B5EF4-FFF2-40B4-BE49-F238E27FC236}">
                <a16:creationId xmlns:a16="http://schemas.microsoft.com/office/drawing/2014/main" id="{2C7C8266-34CF-1C4D-BF42-22C80C7CD04F}"/>
              </a:ext>
            </a:extLst>
          </p:cNvPr>
          <p:cNvSpPr txBox="1"/>
          <p:nvPr/>
        </p:nvSpPr>
        <p:spPr>
          <a:xfrm flipH="1">
            <a:off x="5033246" y="1424196"/>
            <a:ext cx="3609047" cy="2769989"/>
          </a:xfrm>
          <a:prstGeom prst="rect">
            <a:avLst/>
          </a:prstGeom>
          <a:noFill/>
        </p:spPr>
        <p:txBody>
          <a:bodyPr wrap="square" lIns="0" tIns="0" rIns="0" bIns="0" rtlCol="0">
            <a:spAutoFit/>
          </a:bodyPr>
          <a:lstStyle/>
          <a:p>
            <a:r>
              <a:rPr lang="en-US" b="1"/>
              <a:t>Your mission: </a:t>
            </a:r>
          </a:p>
          <a:p>
            <a:endParaRPr lang="en-US"/>
          </a:p>
          <a:p>
            <a:r>
              <a:rPr lang="en-US"/>
              <a:t>To build a model that can explain how your mystery tube works. </a:t>
            </a:r>
          </a:p>
          <a:p>
            <a:endParaRPr lang="en-US">
              <a:solidFill>
                <a:schemeClr val="tx2"/>
              </a:solidFill>
            </a:endParaRPr>
          </a:p>
          <a:p>
            <a:r>
              <a:rPr lang="en-US" b="1">
                <a:solidFill>
                  <a:schemeClr val="tx2"/>
                </a:solidFill>
              </a:rPr>
              <a:t>Rules:</a:t>
            </a:r>
          </a:p>
          <a:p>
            <a:endParaRPr lang="en-US">
              <a:solidFill>
                <a:schemeClr val="tx2"/>
              </a:solidFill>
            </a:endParaRPr>
          </a:p>
          <a:p>
            <a:r>
              <a:rPr lang="en-US">
                <a:solidFill>
                  <a:schemeClr val="tx2"/>
                </a:solidFill>
              </a:rPr>
              <a:t>1 – You may not open the tube. </a:t>
            </a:r>
          </a:p>
          <a:p>
            <a:endParaRPr lang="en-US">
              <a:solidFill>
                <a:schemeClr val="tx2"/>
              </a:solidFill>
            </a:endParaRPr>
          </a:p>
          <a:p>
            <a:r>
              <a:rPr lang="en-US">
                <a:solidFill>
                  <a:schemeClr val="tx2"/>
                </a:solidFill>
              </a:rPr>
              <a:t>2 – You may not damage the tube. </a:t>
            </a:r>
          </a:p>
        </p:txBody>
      </p:sp>
    </p:spTree>
    <p:extLst>
      <p:ext uri="{BB962C8B-B14F-4D97-AF65-F5344CB8AC3E}">
        <p14:creationId xmlns:p14="http://schemas.microsoft.com/office/powerpoint/2010/main" val="313318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779702" cy="1115925"/>
          </a:xfrm>
        </p:spPr>
        <p:txBody>
          <a:bodyPr/>
          <a:lstStyle/>
          <a:p>
            <a:r>
              <a:rPr lang="en-GB" dirty="0"/>
              <a:t>Some STEM skill activities </a:t>
            </a:r>
            <a:br>
              <a:rPr lang="en-GB" dirty="0"/>
            </a:br>
            <a:r>
              <a:rPr lang="en-GB" sz="1500" dirty="0">
                <a:latin typeface="Arial" panose="020B0604020202020204" pitchFamily="34" charset="0"/>
                <a:cs typeface="Arial" panose="020B0604020202020204" pitchFamily="34" charset="0"/>
              </a:rPr>
              <a:t>2. Generation and analysis of data</a:t>
            </a:r>
            <a:endParaRPr lang="en-US" sz="15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fld id="{DDBE135E-2566-4748-853C-8A3B78F0FB00}" type="slidenum">
              <a:rPr lang="en-GB" smtClean="0"/>
              <a:pPr/>
              <a:t>23</a:t>
            </a:fld>
            <a:endParaRPr lang="en-GB"/>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Beyond 21</a:t>
            </a:r>
            <a:r>
              <a:rPr lang="en-GB" spc="0" baseline="30000" dirty="0">
                <a:solidFill>
                  <a:schemeClr val="bg2"/>
                </a:solidFill>
              </a:rPr>
              <a:t>st</a:t>
            </a:r>
            <a:r>
              <a:rPr lang="en-GB" spc="0" dirty="0">
                <a:solidFill>
                  <a:schemeClr val="bg2"/>
                </a:solidFill>
              </a:rPr>
              <a:t> Century Skills through Science</a:t>
            </a:r>
            <a:endParaRPr lang="en-US" spc="0" dirty="0">
              <a:solidFill>
                <a:schemeClr val="bg2"/>
              </a:solidFill>
            </a:endParaRPr>
          </a:p>
        </p:txBody>
      </p:sp>
      <p:pic>
        <p:nvPicPr>
          <p:cNvPr id="3" name="Picture 2">
            <a:extLst>
              <a:ext uri="{FF2B5EF4-FFF2-40B4-BE49-F238E27FC236}">
                <a16:creationId xmlns:a16="http://schemas.microsoft.com/office/drawing/2014/main" id="{A93BDC00-069F-2F4F-B1D9-A96E1951AB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00177" y="1396946"/>
            <a:ext cx="6062023" cy="4635665"/>
          </a:xfrm>
          <a:prstGeom prst="rect">
            <a:avLst/>
          </a:prstGeom>
        </p:spPr>
      </p:pic>
      <p:sp>
        <p:nvSpPr>
          <p:cNvPr id="12" name="Text Placeholder 4">
            <a:extLst>
              <a:ext uri="{FF2B5EF4-FFF2-40B4-BE49-F238E27FC236}">
                <a16:creationId xmlns:a16="http://schemas.microsoft.com/office/drawing/2014/main" id="{41E4203F-2A83-A54D-BFC7-995FCEA7AB59}"/>
              </a:ext>
            </a:extLst>
          </p:cNvPr>
          <p:cNvSpPr txBox="1">
            <a:spLocks/>
          </p:cNvSpPr>
          <p:nvPr/>
        </p:nvSpPr>
        <p:spPr>
          <a:xfrm>
            <a:off x="4636737" y="6091098"/>
            <a:ext cx="4067413" cy="457200"/>
          </a:xfrm>
          <a:prstGeom prst="rect">
            <a:avLst/>
          </a:prstGeom>
        </p:spPr>
        <p:txBody>
          <a:bodyPr/>
          <a:lstStyle>
            <a:lvl1pPr marL="0" indent="0" algn="l" defTabSz="914400" rtl="0" eaLnBrk="1" latinLnBrk="0" hangingPunct="1">
              <a:lnSpc>
                <a:spcPts val="1900"/>
              </a:lnSpc>
              <a:spcBef>
                <a:spcPts val="0"/>
              </a:spcBef>
              <a:spcAft>
                <a:spcPts val="0"/>
              </a:spcAft>
              <a:buFont typeface="Arial" pitchFamily="34" charset="0"/>
              <a:buNone/>
              <a:defRPr sz="1600" b="0" i="0" kern="1200">
                <a:solidFill>
                  <a:schemeClr val="tx1"/>
                </a:solidFill>
                <a:latin typeface="+mn-lt"/>
                <a:ea typeface="Lato Medium" panose="020F0502020204030203" pitchFamily="34" charset="0"/>
                <a:cs typeface="Lato Medium" panose="020F0502020204030203" pitchFamily="34" charset="0"/>
              </a:defRPr>
            </a:lvl1pPr>
            <a:lvl2pPr marL="180975" indent="-180975" algn="l" defTabSz="914400" rtl="0" eaLnBrk="1" latinLnBrk="0" hangingPunct="1">
              <a:lnSpc>
                <a:spcPts val="1900"/>
              </a:lnSpc>
              <a:spcBef>
                <a:spcPts val="0"/>
              </a:spcBef>
              <a:spcAft>
                <a:spcPts val="0"/>
              </a:spcAft>
              <a:buClr>
                <a:schemeClr val="bg2"/>
              </a:buClr>
              <a:buFont typeface="Arial" panose="020B0604020202020204" pitchFamily="34" charset="0"/>
              <a:buChar char="•"/>
              <a:defRPr sz="1600" b="0" i="0" kern="1200">
                <a:solidFill>
                  <a:schemeClr val="tx1"/>
                </a:solidFill>
                <a:latin typeface="+mn-lt"/>
                <a:ea typeface="+mn-ea"/>
                <a:cs typeface="+mn-cs"/>
              </a:defRPr>
            </a:lvl2pPr>
            <a:lvl3pPr marL="352425" indent="-171450" algn="l" defTabSz="914400" rtl="0" eaLnBrk="1" latinLnBrk="0" hangingPunct="1">
              <a:lnSpc>
                <a:spcPts val="1900"/>
              </a:lnSpc>
              <a:spcBef>
                <a:spcPts val="0"/>
              </a:spcBef>
              <a:spcAft>
                <a:spcPts val="0"/>
              </a:spcAft>
              <a:buClr>
                <a:schemeClr val="accent4"/>
              </a:buClr>
              <a:buFont typeface="Arial" panose="020B0604020202020204" pitchFamily="34" charset="0"/>
              <a:buChar char="‒"/>
              <a:defRPr sz="1600" b="0" i="0" kern="1200">
                <a:solidFill>
                  <a:schemeClr val="tx1"/>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100"/>
              <a:t>From </a:t>
            </a:r>
            <a:r>
              <a:rPr lang="en-GB" sz="1100" i="1"/>
              <a:t>Exploring Science: Working Scientifically </a:t>
            </a:r>
            <a:r>
              <a:rPr lang="en-GB" sz="1100"/>
              <a:t>Student</a:t>
            </a:r>
            <a:r>
              <a:rPr lang="en-GB" sz="1100" i="1"/>
              <a:t> </a:t>
            </a:r>
            <a:r>
              <a:rPr lang="en-GB" sz="1100"/>
              <a:t>Book 7</a:t>
            </a:r>
            <a:endParaRPr lang="en-US" sz="1100" b="1"/>
          </a:p>
        </p:txBody>
      </p:sp>
    </p:spTree>
    <p:extLst>
      <p:ext uri="{BB962C8B-B14F-4D97-AF65-F5344CB8AC3E}">
        <p14:creationId xmlns:p14="http://schemas.microsoft.com/office/powerpoint/2010/main" val="412331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779702" cy="1115925"/>
          </a:xfrm>
        </p:spPr>
        <p:txBody>
          <a:bodyPr/>
          <a:lstStyle/>
          <a:p>
            <a:r>
              <a:rPr lang="en-GB" dirty="0"/>
              <a:t>Some STEM skill activities </a:t>
            </a:r>
            <a:br>
              <a:rPr lang="en-GB" dirty="0"/>
            </a:br>
            <a:r>
              <a:rPr lang="en-GB" sz="1500" dirty="0">
                <a:latin typeface="Arial" panose="020B0604020202020204" pitchFamily="34" charset="0"/>
                <a:cs typeface="Arial" panose="020B0604020202020204" pitchFamily="34" charset="0"/>
              </a:rPr>
              <a:t>2. Generation and analysis of data</a:t>
            </a:r>
            <a:endParaRPr lang="en-US" sz="15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fld id="{DDBE135E-2566-4748-853C-8A3B78F0FB00}" type="slidenum">
              <a:rPr lang="en-GB" smtClean="0"/>
              <a:pPr/>
              <a:t>24</a:t>
            </a:fld>
            <a:endParaRPr lang="en-GB"/>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Beyond 21</a:t>
            </a:r>
            <a:r>
              <a:rPr lang="en-GB" spc="0" baseline="30000" dirty="0">
                <a:solidFill>
                  <a:schemeClr val="bg2"/>
                </a:solidFill>
              </a:rPr>
              <a:t>st</a:t>
            </a:r>
            <a:r>
              <a:rPr lang="en-GB" spc="0" dirty="0">
                <a:solidFill>
                  <a:schemeClr val="bg2"/>
                </a:solidFill>
              </a:rPr>
              <a:t> Century Skills through Science</a:t>
            </a:r>
            <a:endParaRPr lang="en-US" spc="0" dirty="0">
              <a:solidFill>
                <a:schemeClr val="bg2"/>
              </a:solidFill>
            </a:endParaRPr>
          </a:p>
        </p:txBody>
      </p:sp>
      <p:pic>
        <p:nvPicPr>
          <p:cNvPr id="6" name="Picture 5">
            <a:extLst>
              <a:ext uri="{FF2B5EF4-FFF2-40B4-BE49-F238E27FC236}">
                <a16:creationId xmlns:a16="http://schemas.microsoft.com/office/drawing/2014/main" id="{6428FF82-37C9-E245-9E8C-4327401BB9E1}"/>
              </a:ext>
            </a:extLst>
          </p:cNvPr>
          <p:cNvPicPr/>
          <p:nvPr/>
        </p:nvPicPr>
        <p:blipFill>
          <a:blip r:embed="rId3" cstate="email">
            <a:extLst>
              <a:ext uri="{28A0092B-C50C-407E-A947-70E740481C1C}">
                <a14:useLocalDpi xmlns:a14="http://schemas.microsoft.com/office/drawing/2010/main"/>
              </a:ext>
            </a:extLst>
          </a:blip>
          <a:stretch>
            <a:fillRect/>
          </a:stretch>
        </p:blipFill>
        <p:spPr>
          <a:xfrm>
            <a:off x="2440332" y="1381675"/>
            <a:ext cx="3704074" cy="5107903"/>
          </a:xfrm>
          <a:prstGeom prst="rect">
            <a:avLst/>
          </a:prstGeom>
        </p:spPr>
      </p:pic>
      <p:sp>
        <p:nvSpPr>
          <p:cNvPr id="7" name="Text Placeholder 4">
            <a:extLst>
              <a:ext uri="{FF2B5EF4-FFF2-40B4-BE49-F238E27FC236}">
                <a16:creationId xmlns:a16="http://schemas.microsoft.com/office/drawing/2014/main" id="{B1DD418B-D987-0246-868B-DD75C2D54C21}"/>
              </a:ext>
            </a:extLst>
          </p:cNvPr>
          <p:cNvSpPr txBox="1">
            <a:spLocks/>
          </p:cNvSpPr>
          <p:nvPr/>
        </p:nvSpPr>
        <p:spPr>
          <a:xfrm>
            <a:off x="5518770" y="5945442"/>
            <a:ext cx="3161104" cy="544136"/>
          </a:xfrm>
          <a:prstGeom prst="rect">
            <a:avLst/>
          </a:prstGeom>
        </p:spPr>
        <p:txBody>
          <a:bodyPr/>
          <a:lstStyle>
            <a:lvl1pPr marL="0" indent="0" algn="l" defTabSz="914400" rtl="0" eaLnBrk="1" latinLnBrk="0" hangingPunct="1">
              <a:lnSpc>
                <a:spcPts val="1900"/>
              </a:lnSpc>
              <a:spcBef>
                <a:spcPts val="0"/>
              </a:spcBef>
              <a:spcAft>
                <a:spcPts val="0"/>
              </a:spcAft>
              <a:buFont typeface="Arial" pitchFamily="34" charset="0"/>
              <a:buNone/>
              <a:defRPr sz="1600" b="0" i="0" kern="1200">
                <a:solidFill>
                  <a:schemeClr val="tx1"/>
                </a:solidFill>
                <a:latin typeface="+mn-lt"/>
                <a:ea typeface="Lato Medium" panose="020F0502020204030203" pitchFamily="34" charset="0"/>
                <a:cs typeface="Lato Medium" panose="020F0502020204030203" pitchFamily="34" charset="0"/>
              </a:defRPr>
            </a:lvl1pPr>
            <a:lvl2pPr marL="180975" indent="-180975" algn="l" defTabSz="914400" rtl="0" eaLnBrk="1" latinLnBrk="0" hangingPunct="1">
              <a:lnSpc>
                <a:spcPts val="1900"/>
              </a:lnSpc>
              <a:spcBef>
                <a:spcPts val="0"/>
              </a:spcBef>
              <a:spcAft>
                <a:spcPts val="0"/>
              </a:spcAft>
              <a:buClr>
                <a:schemeClr val="bg2"/>
              </a:buClr>
              <a:buFont typeface="Arial" panose="020B0604020202020204" pitchFamily="34" charset="0"/>
              <a:buChar char="•"/>
              <a:defRPr sz="1600" b="0" i="0" kern="1200">
                <a:solidFill>
                  <a:schemeClr val="tx1"/>
                </a:solidFill>
                <a:latin typeface="+mn-lt"/>
                <a:ea typeface="+mn-ea"/>
                <a:cs typeface="+mn-cs"/>
              </a:defRPr>
            </a:lvl2pPr>
            <a:lvl3pPr marL="352425" indent="-171450" algn="l" defTabSz="914400" rtl="0" eaLnBrk="1" latinLnBrk="0" hangingPunct="1">
              <a:lnSpc>
                <a:spcPts val="1900"/>
              </a:lnSpc>
              <a:spcBef>
                <a:spcPts val="0"/>
              </a:spcBef>
              <a:spcAft>
                <a:spcPts val="0"/>
              </a:spcAft>
              <a:buClr>
                <a:schemeClr val="accent4"/>
              </a:buClr>
              <a:buFont typeface="Arial" panose="020B0604020202020204" pitchFamily="34" charset="0"/>
              <a:buChar char="‒"/>
              <a:defRPr sz="1600" b="0" i="0" kern="1200">
                <a:solidFill>
                  <a:schemeClr val="tx1"/>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GB" sz="1100"/>
              <a:t>From </a:t>
            </a:r>
            <a:r>
              <a:rPr lang="en-GB" sz="1100" i="1"/>
              <a:t>Exploring Science: </a:t>
            </a:r>
          </a:p>
          <a:p>
            <a:pPr algn="r"/>
            <a:r>
              <a:rPr lang="en-GB" sz="1100" i="1"/>
              <a:t>Working Scientifically </a:t>
            </a:r>
            <a:r>
              <a:rPr lang="en-GB" sz="1100"/>
              <a:t>Activity Pack 7</a:t>
            </a:r>
            <a:endParaRPr lang="en-US" sz="1100" b="1"/>
          </a:p>
        </p:txBody>
      </p:sp>
    </p:spTree>
    <p:extLst>
      <p:ext uri="{BB962C8B-B14F-4D97-AF65-F5344CB8AC3E}">
        <p14:creationId xmlns:p14="http://schemas.microsoft.com/office/powerpoint/2010/main" val="1143596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779702" cy="1115925"/>
          </a:xfrm>
        </p:spPr>
        <p:txBody>
          <a:bodyPr/>
          <a:lstStyle/>
          <a:p>
            <a:r>
              <a:rPr lang="en-GB" dirty="0"/>
              <a:t>Some STEM skill activities</a:t>
            </a:r>
            <a:br>
              <a:rPr lang="en-GB" dirty="0"/>
            </a:br>
            <a:r>
              <a:rPr lang="en-GB" sz="1500" dirty="0">
                <a:latin typeface="Arial" panose="020B0604020202020204" pitchFamily="34" charset="0"/>
                <a:cs typeface="Arial" panose="020B0604020202020204" pitchFamily="34" charset="0"/>
              </a:rPr>
              <a:t>3. Problem-solving</a:t>
            </a:r>
            <a:endParaRPr lang="en-US" sz="15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fld id="{DDBE135E-2566-4748-853C-8A3B78F0FB00}" type="slidenum">
              <a:rPr lang="en-GB" smtClean="0"/>
              <a:pPr/>
              <a:t>25</a:t>
            </a:fld>
            <a:endParaRPr lang="en-GB"/>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Beyond 21</a:t>
            </a:r>
            <a:r>
              <a:rPr lang="en-GB" spc="0" baseline="30000" dirty="0">
                <a:solidFill>
                  <a:schemeClr val="bg2"/>
                </a:solidFill>
              </a:rPr>
              <a:t>st</a:t>
            </a:r>
            <a:r>
              <a:rPr lang="en-GB" spc="0" dirty="0">
                <a:solidFill>
                  <a:schemeClr val="bg2"/>
                </a:solidFill>
              </a:rPr>
              <a:t> Century Skills through Science</a:t>
            </a:r>
            <a:endParaRPr lang="en-US" spc="0" dirty="0">
              <a:solidFill>
                <a:schemeClr val="bg2"/>
              </a:solidFill>
            </a:endParaRPr>
          </a:p>
        </p:txBody>
      </p:sp>
      <p:pic>
        <p:nvPicPr>
          <p:cNvPr id="6" name="Picture 5">
            <a:extLst>
              <a:ext uri="{FF2B5EF4-FFF2-40B4-BE49-F238E27FC236}">
                <a16:creationId xmlns:a16="http://schemas.microsoft.com/office/drawing/2014/main" id="{83FD83FB-2A51-5543-B852-A3C541079C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69503" y="1451223"/>
            <a:ext cx="5198050" cy="5038356"/>
          </a:xfrm>
          <a:prstGeom prst="rect">
            <a:avLst/>
          </a:prstGeom>
        </p:spPr>
      </p:pic>
    </p:spTree>
    <p:extLst>
      <p:ext uri="{BB962C8B-B14F-4D97-AF65-F5344CB8AC3E}">
        <p14:creationId xmlns:p14="http://schemas.microsoft.com/office/powerpoint/2010/main" val="33478253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E9D20406-D6C2-B148-A312-06BC9F3A4926}"/>
              </a:ext>
            </a:extLst>
          </p:cNvPr>
          <p:cNvGraphicFramePr>
            <a:graphicFrameLocks noGrp="1"/>
          </p:cNvGraphicFramePr>
          <p:nvPr>
            <p:extLst>
              <p:ext uri="{D42A27DB-BD31-4B8C-83A1-F6EECF244321}">
                <p14:modId xmlns:p14="http://schemas.microsoft.com/office/powerpoint/2010/main" val="2498647104"/>
              </p:ext>
            </p:extLst>
          </p:nvPr>
        </p:nvGraphicFramePr>
        <p:xfrm>
          <a:off x="880269" y="1578985"/>
          <a:ext cx="3550920" cy="3880080"/>
        </p:xfrm>
        <a:graphic>
          <a:graphicData uri="http://schemas.openxmlformats.org/drawingml/2006/table">
            <a:tbl>
              <a:tblPr>
                <a:tableStyleId>{5C22544A-7EE6-4342-B048-85BDC9FD1C3A}</a:tableStyleId>
              </a:tblPr>
              <a:tblGrid>
                <a:gridCol w="3550920">
                  <a:extLst>
                    <a:ext uri="{9D8B030D-6E8A-4147-A177-3AD203B41FA5}">
                      <a16:colId xmlns:a16="http://schemas.microsoft.com/office/drawing/2014/main" val="2524558989"/>
                    </a:ext>
                  </a:extLst>
                </a:gridCol>
              </a:tblGrid>
              <a:tr h="1263020">
                <a:tc>
                  <a:txBody>
                    <a:bodyPr/>
                    <a:lstStyle/>
                    <a:p>
                      <a:r>
                        <a:rPr lang="en-US" b="0" dirty="0">
                          <a:solidFill>
                            <a:schemeClr val="tx1"/>
                          </a:solidFill>
                        </a:rPr>
                        <a:t>Agree and use common language about STEM skills in science and maths (and design  &amp; technology).</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234884763"/>
                  </a:ext>
                </a:extLst>
              </a:tr>
              <a:tr h="12630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Introduce more exploratory classroom activities, which involve STEM skills. </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589216498"/>
                  </a:ext>
                </a:extLst>
              </a:tr>
              <a:tr h="1354040">
                <a:tc>
                  <a:txBody>
                    <a:bodyPr/>
                    <a:lstStyle/>
                    <a:p>
                      <a:r>
                        <a:rPr lang="en-US" dirty="0">
                          <a:solidFill>
                            <a:schemeClr val="tx1"/>
                          </a:solidFill>
                        </a:rPr>
                        <a:t>Use examples with clear links to the uses of STEM skills (including careers). </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577304443"/>
                  </a:ext>
                </a:extLst>
              </a:tr>
            </a:tbl>
          </a:graphicData>
        </a:graphic>
      </p:graphicFrame>
      <p:sp>
        <p:nvSpPr>
          <p:cNvPr id="2" name="Title 1"/>
          <p:cNvSpPr>
            <a:spLocks noGrp="1"/>
          </p:cNvSpPr>
          <p:nvPr>
            <p:ph type="title"/>
          </p:nvPr>
        </p:nvSpPr>
        <p:spPr>
          <a:xfrm>
            <a:off x="541338" y="417599"/>
            <a:ext cx="7779702" cy="981336"/>
          </a:xfrm>
        </p:spPr>
        <p:txBody>
          <a:bodyPr/>
          <a:lstStyle/>
          <a:p>
            <a:r>
              <a:rPr lang="en-GB" dirty="0"/>
              <a:t>Key skills</a:t>
            </a:r>
            <a:br>
              <a:rPr lang="en-GB" dirty="0"/>
            </a:br>
            <a:r>
              <a:rPr lang="en-GB" sz="1500" dirty="0">
                <a:latin typeface="Arial" panose="020B0604020202020204" pitchFamily="34" charset="0"/>
                <a:cs typeface="Arial" panose="020B0604020202020204" pitchFamily="34" charset="0"/>
              </a:rPr>
              <a:t>Teaching the seven STEM skills</a:t>
            </a:r>
            <a:endParaRPr lang="en-US" sz="1500" dirty="0"/>
          </a:p>
        </p:txBody>
      </p:sp>
      <p:sp>
        <p:nvSpPr>
          <p:cNvPr id="4" name="Slide Number Placeholder 3"/>
          <p:cNvSpPr>
            <a:spLocks noGrp="1"/>
          </p:cNvSpPr>
          <p:nvPr>
            <p:ph type="sldNum" sz="quarter" idx="4"/>
          </p:nvPr>
        </p:nvSpPr>
        <p:spPr/>
        <p:txBody>
          <a:bodyPr/>
          <a:lstStyle/>
          <a:p>
            <a:fld id="{DDBE135E-2566-4748-853C-8A3B78F0FB00}" type="slidenum">
              <a:rPr lang="en-GB" smtClean="0"/>
              <a:pPr/>
              <a:t>26</a:t>
            </a:fld>
            <a:endParaRPr lang="en-GB"/>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Beyond 21</a:t>
            </a:r>
            <a:r>
              <a:rPr lang="en-GB" spc="0" baseline="30000" dirty="0">
                <a:solidFill>
                  <a:schemeClr val="bg2"/>
                </a:solidFill>
              </a:rPr>
              <a:t>st</a:t>
            </a:r>
            <a:r>
              <a:rPr lang="en-GB" spc="0" dirty="0">
                <a:solidFill>
                  <a:schemeClr val="bg2"/>
                </a:solidFill>
              </a:rPr>
              <a:t> Century Skills through Science</a:t>
            </a:r>
            <a:endParaRPr lang="en-US" spc="0" dirty="0">
              <a:solidFill>
                <a:schemeClr val="bg2"/>
              </a:solidFill>
            </a:endParaRPr>
          </a:p>
        </p:txBody>
      </p:sp>
      <p:graphicFrame>
        <p:nvGraphicFramePr>
          <p:cNvPr id="3" name="Table 2">
            <a:extLst>
              <a:ext uri="{FF2B5EF4-FFF2-40B4-BE49-F238E27FC236}">
                <a16:creationId xmlns:a16="http://schemas.microsoft.com/office/drawing/2014/main" id="{B2714C94-4DB8-0641-9BEE-25560C1890FB}"/>
              </a:ext>
            </a:extLst>
          </p:cNvPr>
          <p:cNvGraphicFramePr>
            <a:graphicFrameLocks noGrp="1"/>
          </p:cNvGraphicFramePr>
          <p:nvPr>
            <p:extLst>
              <p:ext uri="{D42A27DB-BD31-4B8C-83A1-F6EECF244321}">
                <p14:modId xmlns:p14="http://schemas.microsoft.com/office/powerpoint/2010/main" val="1042565707"/>
              </p:ext>
            </p:extLst>
          </p:nvPr>
        </p:nvGraphicFramePr>
        <p:xfrm>
          <a:off x="5014278" y="1578985"/>
          <a:ext cx="3306762" cy="3880080"/>
        </p:xfrm>
        <a:graphic>
          <a:graphicData uri="http://schemas.openxmlformats.org/drawingml/2006/table">
            <a:tbl>
              <a:tblPr>
                <a:tableStyleId>{5C22544A-7EE6-4342-B048-85BDC9FD1C3A}</a:tableStyleId>
              </a:tblPr>
              <a:tblGrid>
                <a:gridCol w="3306762">
                  <a:extLst>
                    <a:ext uri="{9D8B030D-6E8A-4147-A177-3AD203B41FA5}">
                      <a16:colId xmlns:a16="http://schemas.microsoft.com/office/drawing/2014/main" val="2423236603"/>
                    </a:ext>
                  </a:extLst>
                </a:gridCol>
              </a:tblGrid>
              <a:tr h="540000">
                <a:tc>
                  <a:txBody>
                    <a:bodyPr/>
                    <a:lstStyle/>
                    <a:p>
                      <a:pPr algn="l" fontAlgn="t"/>
                      <a:r>
                        <a:rPr lang="en-GB" sz="1800" b="1" u="none" strike="noStrike" dirty="0">
                          <a:solidFill>
                            <a:srgbClr val="FFFFFF"/>
                          </a:solidFill>
                          <a:effectLst/>
                        </a:rPr>
                        <a:t>Application of knowledge </a:t>
                      </a:r>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19136537"/>
                  </a:ext>
                </a:extLst>
              </a:tr>
              <a:tr h="540000">
                <a:tc>
                  <a:txBody>
                    <a:bodyPr/>
                    <a:lstStyle/>
                    <a:p>
                      <a:pPr algn="l" fontAlgn="t"/>
                      <a:r>
                        <a:rPr lang="en-GB" sz="1800" b="1" u="none" strike="noStrike">
                          <a:solidFill>
                            <a:srgbClr val="FFFFFF"/>
                          </a:solidFill>
                          <a:effectLst/>
                        </a:rPr>
                        <a:t>Innovation and invention</a:t>
                      </a:r>
                      <a:endParaRPr lang="en-GB" sz="1800" b="1" i="0" u="none" strike="noStrike">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659771613"/>
                  </a:ext>
                </a:extLst>
              </a:tr>
              <a:tr h="540000">
                <a:tc>
                  <a:txBody>
                    <a:bodyPr/>
                    <a:lstStyle/>
                    <a:p>
                      <a:pPr algn="l" fontAlgn="t"/>
                      <a:r>
                        <a:rPr lang="en-GB" sz="1800" b="1" u="none" strike="noStrike">
                          <a:solidFill>
                            <a:srgbClr val="FFFFFF"/>
                          </a:solidFill>
                          <a:effectLst/>
                        </a:rPr>
                        <a:t>Problem-solving</a:t>
                      </a:r>
                      <a:endParaRPr lang="en-GB" sz="1800" b="1" i="0" u="none" strike="noStrike">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944250101"/>
                  </a:ext>
                </a:extLst>
              </a:tr>
              <a:tr h="540000">
                <a:tc>
                  <a:txBody>
                    <a:bodyPr/>
                    <a:lstStyle/>
                    <a:p>
                      <a:pPr algn="l" fontAlgn="t"/>
                      <a:r>
                        <a:rPr lang="en-GB" sz="1800" b="1" u="none" strike="noStrike">
                          <a:solidFill>
                            <a:srgbClr val="FFFFFF"/>
                          </a:solidFill>
                          <a:effectLst/>
                        </a:rPr>
                        <a:t>Generation and analysis of data</a:t>
                      </a:r>
                      <a:endParaRPr lang="en-GB" sz="1800" b="1" i="0" u="none" strike="noStrike">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4050961944"/>
                  </a:ext>
                </a:extLst>
              </a:tr>
              <a:tr h="540000">
                <a:tc>
                  <a:txBody>
                    <a:bodyPr/>
                    <a:lstStyle/>
                    <a:p>
                      <a:pPr algn="l" fontAlgn="t"/>
                      <a:r>
                        <a:rPr lang="en-GB" sz="1800" b="1" u="none" strike="noStrike">
                          <a:solidFill>
                            <a:srgbClr val="FFFFFF"/>
                          </a:solidFill>
                          <a:effectLst/>
                        </a:rPr>
                        <a:t>Critical evaluation</a:t>
                      </a:r>
                      <a:endParaRPr lang="en-GB" sz="1800" b="1" i="0" u="none" strike="noStrike">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036649535"/>
                  </a:ext>
                </a:extLst>
              </a:tr>
              <a:tr h="540000">
                <a:tc>
                  <a:txBody>
                    <a:bodyPr/>
                    <a:lstStyle/>
                    <a:p>
                      <a:pPr algn="l" fontAlgn="t"/>
                      <a:r>
                        <a:rPr lang="en-GB" sz="1800" b="1" u="none" strike="noStrike">
                          <a:solidFill>
                            <a:srgbClr val="FFFFFF"/>
                          </a:solidFill>
                          <a:effectLst/>
                        </a:rPr>
                        <a:t>Use of maths</a:t>
                      </a:r>
                      <a:endParaRPr lang="en-GB" sz="1800" b="1" i="0" u="none" strike="noStrike">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564231800"/>
                  </a:ext>
                </a:extLst>
              </a:tr>
              <a:tr h="540000">
                <a:tc>
                  <a:txBody>
                    <a:bodyPr/>
                    <a:lstStyle/>
                    <a:p>
                      <a:pPr algn="l" fontAlgn="t"/>
                      <a:r>
                        <a:rPr lang="en-GB" sz="1800" b="1" u="none" strike="noStrike" dirty="0">
                          <a:solidFill>
                            <a:srgbClr val="FFFFFF"/>
                          </a:solidFill>
                          <a:effectLst/>
                        </a:rPr>
                        <a:t>Communication</a:t>
                      </a:r>
                      <a:endParaRPr lang="en-GB" sz="1800" b="1" i="0" u="none" strike="noStrike" dirty="0">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02736543"/>
                  </a:ext>
                </a:extLst>
              </a:tr>
            </a:tbl>
          </a:graphicData>
        </a:graphic>
      </p:graphicFrame>
      <p:sp>
        <p:nvSpPr>
          <p:cNvPr id="8" name="Rectangle 7">
            <a:extLst>
              <a:ext uri="{FF2B5EF4-FFF2-40B4-BE49-F238E27FC236}">
                <a16:creationId xmlns:a16="http://schemas.microsoft.com/office/drawing/2014/main" id="{25FC954A-518D-BA4B-97F7-D93B1C8D3892}"/>
              </a:ext>
            </a:extLst>
          </p:cNvPr>
          <p:cNvSpPr/>
          <p:nvPr/>
        </p:nvSpPr>
        <p:spPr>
          <a:xfrm>
            <a:off x="750054" y="4119833"/>
            <a:ext cx="3811349" cy="19116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30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779702" cy="801601"/>
          </a:xfrm>
        </p:spPr>
        <p:txBody>
          <a:bodyPr/>
          <a:lstStyle/>
          <a:p>
            <a:r>
              <a:rPr lang="en-GB" dirty="0"/>
              <a:t>Key skills</a:t>
            </a:r>
            <a:br>
              <a:rPr lang="en-GB" dirty="0"/>
            </a:br>
            <a:r>
              <a:rPr lang="en-GB" sz="1500" dirty="0">
                <a:latin typeface="Arial" panose="020B0604020202020204" pitchFamily="34" charset="0"/>
                <a:cs typeface="Arial" panose="020B0604020202020204" pitchFamily="34" charset="0"/>
              </a:rPr>
              <a:t>Teaching the seven STEM skills </a:t>
            </a:r>
            <a:endParaRPr lang="en-US" sz="15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fld id="{DDBE135E-2566-4748-853C-8A3B78F0FB00}" type="slidenum">
              <a:rPr lang="en-GB" smtClean="0"/>
              <a:pPr/>
              <a:t>27</a:t>
            </a:fld>
            <a:endParaRPr lang="en-GB"/>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Beyond 21</a:t>
            </a:r>
            <a:r>
              <a:rPr lang="en-GB" spc="0" baseline="30000" dirty="0">
                <a:solidFill>
                  <a:schemeClr val="bg2"/>
                </a:solidFill>
              </a:rPr>
              <a:t>st</a:t>
            </a:r>
            <a:r>
              <a:rPr lang="en-GB" spc="0" dirty="0">
                <a:solidFill>
                  <a:schemeClr val="bg2"/>
                </a:solidFill>
              </a:rPr>
              <a:t> Century Skills through Science</a:t>
            </a:r>
            <a:endParaRPr lang="en-US" spc="0" dirty="0">
              <a:solidFill>
                <a:schemeClr val="bg2"/>
              </a:solidFill>
            </a:endParaRPr>
          </a:p>
        </p:txBody>
      </p:sp>
      <p:sp>
        <p:nvSpPr>
          <p:cNvPr id="8" name="Rectangle 7">
            <a:extLst>
              <a:ext uri="{FF2B5EF4-FFF2-40B4-BE49-F238E27FC236}">
                <a16:creationId xmlns:a16="http://schemas.microsoft.com/office/drawing/2014/main" id="{25FC954A-518D-BA4B-97F7-D93B1C8D3892}"/>
              </a:ext>
            </a:extLst>
          </p:cNvPr>
          <p:cNvSpPr/>
          <p:nvPr/>
        </p:nvSpPr>
        <p:spPr>
          <a:xfrm>
            <a:off x="750054" y="3849864"/>
            <a:ext cx="3811349" cy="19116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46F9107-8554-C341-B367-8D757852D8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6522" y="1405683"/>
            <a:ext cx="3866664" cy="4888361"/>
          </a:xfrm>
          <a:prstGeom prst="rect">
            <a:avLst/>
          </a:prstGeom>
        </p:spPr>
      </p:pic>
      <p:pic>
        <p:nvPicPr>
          <p:cNvPr id="14" name="Picture 13">
            <a:extLst>
              <a:ext uri="{FF2B5EF4-FFF2-40B4-BE49-F238E27FC236}">
                <a16:creationId xmlns:a16="http://schemas.microsoft.com/office/drawing/2014/main" id="{112E6110-942B-2A45-9AD3-9F9153EF94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58666" y="1552039"/>
            <a:ext cx="3762984" cy="4742005"/>
          </a:xfrm>
          <a:prstGeom prst="rect">
            <a:avLst/>
          </a:prstGeom>
        </p:spPr>
      </p:pic>
    </p:spTree>
    <p:extLst>
      <p:ext uri="{BB962C8B-B14F-4D97-AF65-F5344CB8AC3E}">
        <p14:creationId xmlns:p14="http://schemas.microsoft.com/office/powerpoint/2010/main" val="2164481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779702" cy="801601"/>
          </a:xfrm>
        </p:spPr>
        <p:txBody>
          <a:bodyPr/>
          <a:lstStyle/>
          <a:p>
            <a:r>
              <a:rPr lang="en-GB" dirty="0"/>
              <a:t>Key skills</a:t>
            </a:r>
            <a:br>
              <a:rPr lang="en-GB" dirty="0"/>
            </a:br>
            <a:r>
              <a:rPr lang="en-GB" sz="1500" dirty="0">
                <a:latin typeface="Arial" panose="020B0604020202020204" pitchFamily="34" charset="0"/>
                <a:cs typeface="Arial" panose="020B0604020202020204" pitchFamily="34" charset="0"/>
              </a:rPr>
              <a:t>Teaching the seven STEM skills </a:t>
            </a:r>
            <a:endParaRPr lang="en-US" sz="15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fld id="{DDBE135E-2566-4748-853C-8A3B78F0FB00}" type="slidenum">
              <a:rPr lang="en-GB" smtClean="0"/>
              <a:pPr/>
              <a:t>28</a:t>
            </a:fld>
            <a:endParaRPr lang="en-GB"/>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Beyond 21</a:t>
            </a:r>
            <a:r>
              <a:rPr lang="en-GB" spc="0" baseline="30000" dirty="0">
                <a:solidFill>
                  <a:schemeClr val="bg2"/>
                </a:solidFill>
              </a:rPr>
              <a:t>st</a:t>
            </a:r>
            <a:r>
              <a:rPr lang="en-GB" spc="0" dirty="0">
                <a:solidFill>
                  <a:schemeClr val="bg2"/>
                </a:solidFill>
              </a:rPr>
              <a:t> Century Skills through Science</a:t>
            </a:r>
            <a:endParaRPr lang="en-US" spc="0" dirty="0">
              <a:solidFill>
                <a:schemeClr val="bg2"/>
              </a:solidFill>
            </a:endParaRPr>
          </a:p>
        </p:txBody>
      </p:sp>
      <p:sp>
        <p:nvSpPr>
          <p:cNvPr id="8" name="Rectangle 7">
            <a:extLst>
              <a:ext uri="{FF2B5EF4-FFF2-40B4-BE49-F238E27FC236}">
                <a16:creationId xmlns:a16="http://schemas.microsoft.com/office/drawing/2014/main" id="{25FC954A-518D-BA4B-97F7-D93B1C8D3892}"/>
              </a:ext>
            </a:extLst>
          </p:cNvPr>
          <p:cNvSpPr/>
          <p:nvPr/>
        </p:nvSpPr>
        <p:spPr>
          <a:xfrm>
            <a:off x="750054" y="3849864"/>
            <a:ext cx="3811349" cy="19116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7F6482C8-27FD-BB4C-9A0B-D5993D4975CB}"/>
              </a:ext>
            </a:extLst>
          </p:cNvPr>
          <p:cNvGrpSpPr/>
          <p:nvPr/>
        </p:nvGrpSpPr>
        <p:grpSpPr>
          <a:xfrm>
            <a:off x="454157" y="1402083"/>
            <a:ext cx="4741931" cy="1954736"/>
            <a:chOff x="454158" y="1219200"/>
            <a:chExt cx="4174486" cy="1720822"/>
          </a:xfrm>
        </p:grpSpPr>
        <p:pic>
          <p:nvPicPr>
            <p:cNvPr id="3" name="Picture 2">
              <a:extLst>
                <a:ext uri="{FF2B5EF4-FFF2-40B4-BE49-F238E27FC236}">
                  <a16:creationId xmlns:a16="http://schemas.microsoft.com/office/drawing/2014/main" id="{D5B5D109-6CAC-0C4C-81C5-39546AFE6A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158" y="1219200"/>
              <a:ext cx="4174486" cy="1720822"/>
            </a:xfrm>
            <a:prstGeom prst="rect">
              <a:avLst/>
            </a:prstGeom>
          </p:spPr>
        </p:pic>
        <p:sp>
          <p:nvSpPr>
            <p:cNvPr id="6" name="Rectangle 5">
              <a:extLst>
                <a:ext uri="{FF2B5EF4-FFF2-40B4-BE49-F238E27FC236}">
                  <a16:creationId xmlns:a16="http://schemas.microsoft.com/office/drawing/2014/main" id="{9BB648ED-D09A-4641-9116-B63644DC864B}"/>
                </a:ext>
              </a:extLst>
            </p:cNvPr>
            <p:cNvSpPr/>
            <p:nvPr/>
          </p:nvSpPr>
          <p:spPr>
            <a:xfrm>
              <a:off x="454158" y="2727016"/>
              <a:ext cx="1682139" cy="213006"/>
            </a:xfrm>
            <a:prstGeom prst="rect">
              <a:avLst/>
            </a:prstGeom>
            <a:solidFill>
              <a:srgbClr val="FFFFFF"/>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F4B173EF-288A-904D-AF62-E3E355A5C9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38948" y="1219200"/>
            <a:ext cx="2912421" cy="2395130"/>
          </a:xfrm>
          <a:prstGeom prst="rect">
            <a:avLst/>
          </a:prstGeom>
        </p:spPr>
      </p:pic>
      <p:pic>
        <p:nvPicPr>
          <p:cNvPr id="12" name="Picture 11">
            <a:extLst>
              <a:ext uri="{FF2B5EF4-FFF2-40B4-BE49-F238E27FC236}">
                <a16:creationId xmlns:a16="http://schemas.microsoft.com/office/drawing/2014/main" id="{90975536-7939-F548-B7DE-BC7E8D984CB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84612" y="4472575"/>
            <a:ext cx="2447766" cy="1854029"/>
          </a:xfrm>
          <a:prstGeom prst="rect">
            <a:avLst/>
          </a:prstGeom>
        </p:spPr>
      </p:pic>
      <p:pic>
        <p:nvPicPr>
          <p:cNvPr id="10" name="Picture 9">
            <a:extLst>
              <a:ext uri="{FF2B5EF4-FFF2-40B4-BE49-F238E27FC236}">
                <a16:creationId xmlns:a16="http://schemas.microsoft.com/office/drawing/2014/main" id="{F6BC4BD4-16DA-D145-B674-0F4A1E3E1C5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9944" y="3386107"/>
            <a:ext cx="2640341" cy="2248549"/>
          </a:xfrm>
          <a:prstGeom prst="rect">
            <a:avLst/>
          </a:prstGeom>
        </p:spPr>
      </p:pic>
      <p:pic>
        <p:nvPicPr>
          <p:cNvPr id="13" name="Picture 12">
            <a:extLst>
              <a:ext uri="{FF2B5EF4-FFF2-40B4-BE49-F238E27FC236}">
                <a16:creationId xmlns:a16="http://schemas.microsoft.com/office/drawing/2014/main" id="{08F2AD3B-5A0E-E94C-9C96-72A6E9DC47E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86705" y="3703686"/>
            <a:ext cx="2447766" cy="2031715"/>
          </a:xfrm>
          <a:prstGeom prst="rect">
            <a:avLst/>
          </a:prstGeom>
        </p:spPr>
      </p:pic>
    </p:spTree>
    <p:extLst>
      <p:ext uri="{BB962C8B-B14F-4D97-AF65-F5344CB8AC3E}">
        <p14:creationId xmlns:p14="http://schemas.microsoft.com/office/powerpoint/2010/main" val="38604364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779702" cy="1019315"/>
          </a:xfrm>
        </p:spPr>
        <p:txBody>
          <a:bodyPr/>
          <a:lstStyle/>
          <a:p>
            <a:r>
              <a:rPr lang="en-GB" dirty="0"/>
              <a:t>Key skills</a:t>
            </a:r>
            <a:br>
              <a:rPr lang="en-GB" dirty="0"/>
            </a:br>
            <a:r>
              <a:rPr lang="en-GB" sz="1500" dirty="0">
                <a:latin typeface="Arial" panose="020B0604020202020204" pitchFamily="34" charset="0"/>
                <a:cs typeface="Arial" panose="020B0604020202020204" pitchFamily="34" charset="0"/>
              </a:rPr>
              <a:t>Teaching the seven STEM skills </a:t>
            </a:r>
            <a:endParaRPr lang="en-US" sz="1500" dirty="0"/>
          </a:p>
        </p:txBody>
      </p:sp>
      <p:sp>
        <p:nvSpPr>
          <p:cNvPr id="4" name="Slide Number Placeholder 3"/>
          <p:cNvSpPr>
            <a:spLocks noGrp="1"/>
          </p:cNvSpPr>
          <p:nvPr>
            <p:ph type="sldNum" sz="quarter" idx="4"/>
          </p:nvPr>
        </p:nvSpPr>
        <p:spPr/>
        <p:txBody>
          <a:bodyPr/>
          <a:lstStyle/>
          <a:p>
            <a:fld id="{DDBE135E-2566-4748-853C-8A3B78F0FB00}" type="slidenum">
              <a:rPr lang="en-GB" smtClean="0"/>
              <a:pPr/>
              <a:t>29</a:t>
            </a:fld>
            <a:endParaRPr lang="en-GB"/>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Beyond 21</a:t>
            </a:r>
            <a:r>
              <a:rPr lang="en-GB" spc="0" baseline="30000" dirty="0">
                <a:solidFill>
                  <a:schemeClr val="bg2"/>
                </a:solidFill>
              </a:rPr>
              <a:t>st</a:t>
            </a:r>
            <a:r>
              <a:rPr lang="en-GB" spc="0" dirty="0">
                <a:solidFill>
                  <a:schemeClr val="bg2"/>
                </a:solidFill>
              </a:rPr>
              <a:t> Century Skills through Science</a:t>
            </a:r>
            <a:endParaRPr lang="en-US" spc="0" dirty="0">
              <a:solidFill>
                <a:schemeClr val="bg2"/>
              </a:solidFill>
            </a:endParaRPr>
          </a:p>
        </p:txBody>
      </p:sp>
      <p:sp>
        <p:nvSpPr>
          <p:cNvPr id="8" name="Rectangle 7">
            <a:extLst>
              <a:ext uri="{FF2B5EF4-FFF2-40B4-BE49-F238E27FC236}">
                <a16:creationId xmlns:a16="http://schemas.microsoft.com/office/drawing/2014/main" id="{25FC954A-518D-BA4B-97F7-D93B1C8D3892}"/>
              </a:ext>
            </a:extLst>
          </p:cNvPr>
          <p:cNvSpPr/>
          <p:nvPr/>
        </p:nvSpPr>
        <p:spPr>
          <a:xfrm>
            <a:off x="750054" y="3849864"/>
            <a:ext cx="3811349" cy="19116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1AF4619-2334-2D4F-86C4-0345B55E9F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1338" y="1572303"/>
            <a:ext cx="3848611" cy="4427500"/>
          </a:xfrm>
          <a:prstGeom prst="rect">
            <a:avLst/>
          </a:prstGeom>
        </p:spPr>
      </p:pic>
      <p:pic>
        <p:nvPicPr>
          <p:cNvPr id="3" name="Picture 2">
            <a:extLst>
              <a:ext uri="{FF2B5EF4-FFF2-40B4-BE49-F238E27FC236}">
                <a16:creationId xmlns:a16="http://schemas.microsoft.com/office/drawing/2014/main" id="{7603BE77-F2C8-BF4C-916A-ABFCB8D881A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11044" y="1291270"/>
            <a:ext cx="3734066" cy="4691116"/>
          </a:xfrm>
          <a:prstGeom prst="rect">
            <a:avLst/>
          </a:prstGeom>
        </p:spPr>
      </p:pic>
    </p:spTree>
    <p:extLst>
      <p:ext uri="{BB962C8B-B14F-4D97-AF65-F5344CB8AC3E}">
        <p14:creationId xmlns:p14="http://schemas.microsoft.com/office/powerpoint/2010/main" val="4037275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779702" cy="1115925"/>
          </a:xfrm>
        </p:spPr>
        <p:txBody>
          <a:bodyPr/>
          <a:lstStyle/>
          <a:p>
            <a:r>
              <a:rPr lang="en-GB" dirty="0"/>
              <a:t>Predicting the future</a:t>
            </a:r>
            <a:br>
              <a:rPr lang="en-GB" dirty="0"/>
            </a:br>
            <a:r>
              <a:rPr lang="en-GB" sz="1500" dirty="0">
                <a:latin typeface="Arial" panose="020B0604020202020204" pitchFamily="34" charset="0"/>
                <a:cs typeface="Arial" panose="020B0604020202020204" pitchFamily="34" charset="0"/>
              </a:rPr>
              <a:t>Careers</a:t>
            </a:r>
            <a:endParaRPr lang="en-US" sz="15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fld id="{DDBE135E-2566-4748-853C-8A3B78F0FB00}" type="slidenum">
              <a:rPr lang="en-GB" smtClean="0"/>
              <a:pPr/>
              <a:t>3</a:t>
            </a:fld>
            <a:endParaRPr lang="en-GB" dirty="0"/>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Beyond 21</a:t>
            </a:r>
            <a:r>
              <a:rPr lang="en-GB" spc="0" baseline="30000" dirty="0">
                <a:solidFill>
                  <a:schemeClr val="bg2"/>
                </a:solidFill>
              </a:rPr>
              <a:t>st</a:t>
            </a:r>
            <a:r>
              <a:rPr lang="en-GB" spc="0" dirty="0">
                <a:solidFill>
                  <a:schemeClr val="bg2"/>
                </a:solidFill>
              </a:rPr>
              <a:t> Century Skills through Science</a:t>
            </a:r>
            <a:endParaRPr lang="en-US" spc="0" dirty="0">
              <a:solidFill>
                <a:schemeClr val="bg2"/>
              </a:solidFill>
            </a:endParaRPr>
          </a:p>
        </p:txBody>
      </p:sp>
      <p:sp>
        <p:nvSpPr>
          <p:cNvPr id="3" name="TextBox 2">
            <a:extLst>
              <a:ext uri="{FF2B5EF4-FFF2-40B4-BE49-F238E27FC236}">
                <a16:creationId xmlns:a16="http://schemas.microsoft.com/office/drawing/2014/main" id="{7EE73FAF-F26B-8E41-8785-EC19F21BFE07}"/>
              </a:ext>
            </a:extLst>
          </p:cNvPr>
          <p:cNvSpPr txBox="1"/>
          <p:nvPr/>
        </p:nvSpPr>
        <p:spPr>
          <a:xfrm>
            <a:off x="541338" y="1942011"/>
            <a:ext cx="7270251" cy="1107996"/>
          </a:xfrm>
          <a:prstGeom prst="rect">
            <a:avLst/>
          </a:prstGeom>
          <a:noFill/>
        </p:spPr>
        <p:txBody>
          <a:bodyPr wrap="square" lIns="0" tIns="0" rIns="0" bIns="0" rtlCol="0">
            <a:spAutoFit/>
          </a:bodyPr>
          <a:lstStyle/>
          <a:p>
            <a:r>
              <a:rPr lang="en-GB" dirty="0"/>
              <a:t>"So when it comes to education and skills … I'll hire for skills, not just their degrees or their diplomas”</a:t>
            </a:r>
          </a:p>
          <a:p>
            <a:endParaRPr lang="en-GB" sz="1200" dirty="0">
              <a:solidFill>
                <a:schemeClr val="tx2"/>
              </a:solidFill>
            </a:endParaRPr>
          </a:p>
          <a:p>
            <a:pPr algn="r"/>
            <a:r>
              <a:rPr lang="en-GB" sz="1200" i="1" dirty="0" err="1">
                <a:solidFill>
                  <a:schemeClr val="tx2"/>
                </a:solidFill>
              </a:rPr>
              <a:t>Ginni</a:t>
            </a:r>
            <a:r>
              <a:rPr lang="en-GB" sz="1200" i="1" dirty="0">
                <a:solidFill>
                  <a:schemeClr val="tx2"/>
                </a:solidFill>
              </a:rPr>
              <a:t> Rometty, CEO of IBM</a:t>
            </a:r>
          </a:p>
          <a:p>
            <a:pPr algn="r"/>
            <a:r>
              <a:rPr lang="en-GB" sz="1200" i="1" dirty="0">
                <a:solidFill>
                  <a:schemeClr val="tx2"/>
                </a:solidFill>
              </a:rPr>
              <a:t>World Economic Forum in Davos, 23 January 2019</a:t>
            </a:r>
            <a:endParaRPr lang="en-US" sz="1200" i="1" dirty="0">
              <a:solidFill>
                <a:schemeClr val="tx2"/>
              </a:solidFill>
            </a:endParaRPr>
          </a:p>
        </p:txBody>
      </p:sp>
      <p:pic>
        <p:nvPicPr>
          <p:cNvPr id="7" name="Picture 6">
            <a:extLst>
              <a:ext uri="{FF2B5EF4-FFF2-40B4-BE49-F238E27FC236}">
                <a16:creationId xmlns:a16="http://schemas.microsoft.com/office/drawing/2014/main" id="{25474A4D-C00B-4D43-93E0-77C393FFBD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1338" y="2961226"/>
            <a:ext cx="2358934" cy="2726560"/>
          </a:xfrm>
          <a:prstGeom prst="rect">
            <a:avLst/>
          </a:prstGeom>
        </p:spPr>
      </p:pic>
    </p:spTree>
    <p:extLst>
      <p:ext uri="{BB962C8B-B14F-4D97-AF65-F5344CB8AC3E}">
        <p14:creationId xmlns:p14="http://schemas.microsoft.com/office/powerpoint/2010/main" val="9100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DDBE135E-2566-4748-853C-8A3B78F0FB00}" type="slidenum">
              <a:rPr lang="en-GB" smtClean="0"/>
              <a:pPr/>
              <a:t>30</a:t>
            </a:fld>
            <a:endParaRPr lang="en-GB"/>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Beyond 21</a:t>
            </a:r>
            <a:r>
              <a:rPr lang="en-GB" spc="0" baseline="30000" dirty="0">
                <a:solidFill>
                  <a:schemeClr val="bg2"/>
                </a:solidFill>
              </a:rPr>
              <a:t>st</a:t>
            </a:r>
            <a:r>
              <a:rPr lang="en-GB" spc="0" dirty="0">
                <a:solidFill>
                  <a:schemeClr val="bg2"/>
                </a:solidFill>
              </a:rPr>
              <a:t> Century Skills through Science</a:t>
            </a:r>
            <a:endParaRPr lang="en-US" spc="0" dirty="0">
              <a:solidFill>
                <a:schemeClr val="bg2"/>
              </a:solidFill>
            </a:endParaRPr>
          </a:p>
        </p:txBody>
      </p:sp>
      <p:sp>
        <p:nvSpPr>
          <p:cNvPr id="8" name="Rectangle 7">
            <a:extLst>
              <a:ext uri="{FF2B5EF4-FFF2-40B4-BE49-F238E27FC236}">
                <a16:creationId xmlns:a16="http://schemas.microsoft.com/office/drawing/2014/main" id="{25FC954A-518D-BA4B-97F7-D93B1C8D3892}"/>
              </a:ext>
            </a:extLst>
          </p:cNvPr>
          <p:cNvSpPr/>
          <p:nvPr/>
        </p:nvSpPr>
        <p:spPr>
          <a:xfrm>
            <a:off x="750054" y="3849864"/>
            <a:ext cx="3811349" cy="19116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DA31E59-F645-484E-B530-7114DC1FDB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1305" y="1489166"/>
            <a:ext cx="3630792" cy="4567646"/>
          </a:xfrm>
          <a:prstGeom prst="rect">
            <a:avLst/>
          </a:prstGeom>
        </p:spPr>
      </p:pic>
      <p:sp>
        <p:nvSpPr>
          <p:cNvPr id="10" name="Title 1">
            <a:extLst>
              <a:ext uri="{FF2B5EF4-FFF2-40B4-BE49-F238E27FC236}">
                <a16:creationId xmlns:a16="http://schemas.microsoft.com/office/drawing/2014/main" id="{C42374A6-8701-884C-9A84-E8DC9CD3FD6E}"/>
              </a:ext>
            </a:extLst>
          </p:cNvPr>
          <p:cNvSpPr txBox="1">
            <a:spLocks/>
          </p:cNvSpPr>
          <p:nvPr/>
        </p:nvSpPr>
        <p:spPr>
          <a:xfrm>
            <a:off x="541338" y="417599"/>
            <a:ext cx="7779702" cy="1019315"/>
          </a:xfrm>
          <a:prstGeom prst="rect">
            <a:avLst/>
          </a:prstGeom>
        </p:spPr>
        <p:txBody>
          <a:bodyPr vert="horz" lIns="0" tIns="0" rIns="0" bIns="0" rtlCol="0" anchor="t" anchorCtr="0">
            <a:noAutofit/>
          </a:bodyPr>
          <a:lstStyle>
            <a:lvl1pPr algn="l" defTabSz="914400" rtl="0" eaLnBrk="1" latinLnBrk="0" hangingPunct="1">
              <a:lnSpc>
                <a:spcPts val="4000"/>
              </a:lnSpc>
              <a:spcBef>
                <a:spcPct val="0"/>
              </a:spcBef>
              <a:buNone/>
              <a:defRPr sz="3400" b="1" kern="1200">
                <a:solidFill>
                  <a:schemeClr val="tx2"/>
                </a:solidFill>
                <a:latin typeface="+mj-lt"/>
                <a:ea typeface="+mj-ea"/>
                <a:cs typeface="+mj-cs"/>
              </a:defRPr>
            </a:lvl1pPr>
          </a:lstStyle>
          <a:p>
            <a:r>
              <a:rPr lang="en-GB" dirty="0"/>
              <a:t>Key skills</a:t>
            </a:r>
            <a:br>
              <a:rPr lang="en-GB" dirty="0"/>
            </a:br>
            <a:r>
              <a:rPr lang="en-GB" sz="1500" dirty="0">
                <a:latin typeface="Arial" panose="020B0604020202020204" pitchFamily="34" charset="0"/>
                <a:cs typeface="Arial" panose="020B0604020202020204" pitchFamily="34" charset="0"/>
              </a:rPr>
              <a:t>Teaching the seven STEM skills </a:t>
            </a:r>
            <a:endParaRPr lang="en-US" sz="1500" dirty="0"/>
          </a:p>
        </p:txBody>
      </p:sp>
      <p:pic>
        <p:nvPicPr>
          <p:cNvPr id="6" name="Picture 5">
            <a:extLst>
              <a:ext uri="{FF2B5EF4-FFF2-40B4-BE49-F238E27FC236}">
                <a16:creationId xmlns:a16="http://schemas.microsoft.com/office/drawing/2014/main" id="{21A4FAF3-DAE0-354E-9B15-632FFA22E9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31670" y="1489166"/>
            <a:ext cx="3635473" cy="4567646"/>
          </a:xfrm>
          <a:prstGeom prst="rect">
            <a:avLst/>
          </a:prstGeom>
        </p:spPr>
      </p:pic>
    </p:spTree>
    <p:extLst>
      <p:ext uri="{BB962C8B-B14F-4D97-AF65-F5344CB8AC3E}">
        <p14:creationId xmlns:p14="http://schemas.microsoft.com/office/powerpoint/2010/main" val="32983558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DDBE135E-2566-4748-853C-8A3B78F0FB00}" type="slidenum">
              <a:rPr lang="en-GB" smtClean="0"/>
              <a:pPr/>
              <a:t>31</a:t>
            </a:fld>
            <a:endParaRPr lang="en-GB"/>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Beyond 21</a:t>
            </a:r>
            <a:r>
              <a:rPr lang="en-GB" spc="0" baseline="30000" dirty="0">
                <a:solidFill>
                  <a:schemeClr val="bg2"/>
                </a:solidFill>
              </a:rPr>
              <a:t>st</a:t>
            </a:r>
            <a:r>
              <a:rPr lang="en-GB" spc="0" dirty="0">
                <a:solidFill>
                  <a:schemeClr val="bg2"/>
                </a:solidFill>
              </a:rPr>
              <a:t> Century Skills through Science</a:t>
            </a:r>
            <a:endParaRPr lang="en-US" spc="0" dirty="0">
              <a:solidFill>
                <a:schemeClr val="bg2"/>
              </a:solidFill>
            </a:endParaRPr>
          </a:p>
        </p:txBody>
      </p:sp>
      <p:sp>
        <p:nvSpPr>
          <p:cNvPr id="8" name="Rectangle 7">
            <a:extLst>
              <a:ext uri="{FF2B5EF4-FFF2-40B4-BE49-F238E27FC236}">
                <a16:creationId xmlns:a16="http://schemas.microsoft.com/office/drawing/2014/main" id="{25FC954A-518D-BA4B-97F7-D93B1C8D3892}"/>
              </a:ext>
            </a:extLst>
          </p:cNvPr>
          <p:cNvSpPr/>
          <p:nvPr/>
        </p:nvSpPr>
        <p:spPr>
          <a:xfrm>
            <a:off x="750054" y="3849864"/>
            <a:ext cx="3811349" cy="19116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C42374A6-8701-884C-9A84-E8DC9CD3FD6E}"/>
              </a:ext>
            </a:extLst>
          </p:cNvPr>
          <p:cNvSpPr txBox="1">
            <a:spLocks/>
          </p:cNvSpPr>
          <p:nvPr/>
        </p:nvSpPr>
        <p:spPr>
          <a:xfrm>
            <a:off x="541338" y="417599"/>
            <a:ext cx="7779702" cy="1019315"/>
          </a:xfrm>
          <a:prstGeom prst="rect">
            <a:avLst/>
          </a:prstGeom>
        </p:spPr>
        <p:txBody>
          <a:bodyPr vert="horz" lIns="0" tIns="0" rIns="0" bIns="0" rtlCol="0" anchor="t" anchorCtr="0">
            <a:noAutofit/>
          </a:bodyPr>
          <a:lstStyle>
            <a:lvl1pPr algn="l" defTabSz="914400" rtl="0" eaLnBrk="1" latinLnBrk="0" hangingPunct="1">
              <a:lnSpc>
                <a:spcPts val="4000"/>
              </a:lnSpc>
              <a:spcBef>
                <a:spcPct val="0"/>
              </a:spcBef>
              <a:buNone/>
              <a:defRPr sz="3400" b="1" kern="1200">
                <a:solidFill>
                  <a:schemeClr val="tx2"/>
                </a:solidFill>
                <a:latin typeface="+mj-lt"/>
                <a:ea typeface="+mj-ea"/>
                <a:cs typeface="+mj-cs"/>
              </a:defRPr>
            </a:lvl1pPr>
          </a:lstStyle>
          <a:p>
            <a:r>
              <a:rPr lang="en-GB" dirty="0"/>
              <a:t>Key skills</a:t>
            </a:r>
            <a:br>
              <a:rPr lang="en-GB" dirty="0"/>
            </a:br>
            <a:r>
              <a:rPr lang="en-GB" sz="1500" dirty="0">
                <a:latin typeface="Arial" panose="020B0604020202020204" pitchFamily="34" charset="0"/>
                <a:cs typeface="Arial" panose="020B0604020202020204" pitchFamily="34" charset="0"/>
              </a:rPr>
              <a:t>Teaching the seven STEM skills </a:t>
            </a:r>
            <a:endParaRPr lang="en-US" sz="1500" dirty="0"/>
          </a:p>
        </p:txBody>
      </p:sp>
      <p:pic>
        <p:nvPicPr>
          <p:cNvPr id="2" name="Picture 1">
            <a:extLst>
              <a:ext uri="{FF2B5EF4-FFF2-40B4-BE49-F238E27FC236}">
                <a16:creationId xmlns:a16="http://schemas.microsoft.com/office/drawing/2014/main" id="{91C09E5B-5888-704A-9154-6D01E95A29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8142" y="1531207"/>
            <a:ext cx="3693261" cy="4637314"/>
          </a:xfrm>
          <a:prstGeom prst="rect">
            <a:avLst/>
          </a:prstGeom>
        </p:spPr>
      </p:pic>
      <p:pic>
        <p:nvPicPr>
          <p:cNvPr id="7" name="Picture 6">
            <a:extLst>
              <a:ext uri="{FF2B5EF4-FFF2-40B4-BE49-F238E27FC236}">
                <a16:creationId xmlns:a16="http://schemas.microsoft.com/office/drawing/2014/main" id="{752CA385-8219-F84D-8480-4EB7B073EF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61403" y="1531207"/>
            <a:ext cx="3683038" cy="4637315"/>
          </a:xfrm>
          <a:prstGeom prst="rect">
            <a:avLst/>
          </a:prstGeom>
        </p:spPr>
      </p:pic>
    </p:spTree>
    <p:extLst>
      <p:ext uri="{BB962C8B-B14F-4D97-AF65-F5344CB8AC3E}">
        <p14:creationId xmlns:p14="http://schemas.microsoft.com/office/powerpoint/2010/main" val="6247929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DDBE135E-2566-4748-853C-8A3B78F0FB00}" type="slidenum">
              <a:rPr lang="en-GB" smtClean="0"/>
              <a:pPr/>
              <a:t>32</a:t>
            </a:fld>
            <a:endParaRPr lang="en-GB"/>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Beyond 21</a:t>
            </a:r>
            <a:r>
              <a:rPr lang="en-GB" spc="0" baseline="30000" dirty="0">
                <a:solidFill>
                  <a:schemeClr val="bg2"/>
                </a:solidFill>
              </a:rPr>
              <a:t>st</a:t>
            </a:r>
            <a:r>
              <a:rPr lang="en-GB" spc="0" dirty="0">
                <a:solidFill>
                  <a:schemeClr val="bg2"/>
                </a:solidFill>
              </a:rPr>
              <a:t> Century Skills through Science</a:t>
            </a:r>
            <a:endParaRPr lang="en-US" spc="0" dirty="0">
              <a:solidFill>
                <a:schemeClr val="bg2"/>
              </a:solidFill>
            </a:endParaRPr>
          </a:p>
        </p:txBody>
      </p:sp>
      <p:sp>
        <p:nvSpPr>
          <p:cNvPr id="8" name="Rectangle 7">
            <a:extLst>
              <a:ext uri="{FF2B5EF4-FFF2-40B4-BE49-F238E27FC236}">
                <a16:creationId xmlns:a16="http://schemas.microsoft.com/office/drawing/2014/main" id="{25FC954A-518D-BA4B-97F7-D93B1C8D3892}"/>
              </a:ext>
            </a:extLst>
          </p:cNvPr>
          <p:cNvSpPr/>
          <p:nvPr/>
        </p:nvSpPr>
        <p:spPr>
          <a:xfrm>
            <a:off x="750054" y="3849864"/>
            <a:ext cx="3811349" cy="19116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C42374A6-8701-884C-9A84-E8DC9CD3FD6E}"/>
              </a:ext>
            </a:extLst>
          </p:cNvPr>
          <p:cNvSpPr txBox="1">
            <a:spLocks/>
          </p:cNvSpPr>
          <p:nvPr/>
        </p:nvSpPr>
        <p:spPr>
          <a:xfrm>
            <a:off x="541338" y="417599"/>
            <a:ext cx="7779702" cy="1019315"/>
          </a:xfrm>
          <a:prstGeom prst="rect">
            <a:avLst/>
          </a:prstGeom>
        </p:spPr>
        <p:txBody>
          <a:bodyPr vert="horz" lIns="0" tIns="0" rIns="0" bIns="0" rtlCol="0" anchor="t" anchorCtr="0">
            <a:noAutofit/>
          </a:bodyPr>
          <a:lstStyle>
            <a:lvl1pPr algn="l" defTabSz="914400" rtl="0" eaLnBrk="1" latinLnBrk="0" hangingPunct="1">
              <a:lnSpc>
                <a:spcPts val="4000"/>
              </a:lnSpc>
              <a:spcBef>
                <a:spcPct val="0"/>
              </a:spcBef>
              <a:buNone/>
              <a:defRPr sz="3400" b="1" kern="1200">
                <a:solidFill>
                  <a:schemeClr val="tx2"/>
                </a:solidFill>
                <a:latin typeface="+mj-lt"/>
                <a:ea typeface="+mj-ea"/>
                <a:cs typeface="+mj-cs"/>
              </a:defRPr>
            </a:lvl1pPr>
          </a:lstStyle>
          <a:p>
            <a:r>
              <a:rPr lang="en-GB" dirty="0"/>
              <a:t>Key skills</a:t>
            </a:r>
            <a:br>
              <a:rPr lang="en-GB" dirty="0"/>
            </a:br>
            <a:r>
              <a:rPr lang="en-GB" sz="1500" dirty="0">
                <a:latin typeface="Arial" panose="020B0604020202020204" pitchFamily="34" charset="0"/>
                <a:cs typeface="Arial" panose="020B0604020202020204" pitchFamily="34" charset="0"/>
              </a:rPr>
              <a:t>Teaching the seven STEM skills </a:t>
            </a:r>
            <a:endParaRPr lang="en-US" sz="1500" dirty="0"/>
          </a:p>
        </p:txBody>
      </p:sp>
      <p:pic>
        <p:nvPicPr>
          <p:cNvPr id="3" name="Picture 2">
            <a:extLst>
              <a:ext uri="{FF2B5EF4-FFF2-40B4-BE49-F238E27FC236}">
                <a16:creationId xmlns:a16="http://schemas.microsoft.com/office/drawing/2014/main" id="{4B4D3110-1ABF-0A4E-8BEE-0229878C99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560" y="1531207"/>
            <a:ext cx="3672028" cy="4637315"/>
          </a:xfrm>
          <a:prstGeom prst="rect">
            <a:avLst/>
          </a:prstGeom>
        </p:spPr>
      </p:pic>
      <p:pic>
        <p:nvPicPr>
          <p:cNvPr id="6" name="Picture 5">
            <a:extLst>
              <a:ext uri="{FF2B5EF4-FFF2-40B4-BE49-F238E27FC236}">
                <a16:creationId xmlns:a16="http://schemas.microsoft.com/office/drawing/2014/main" id="{3DF18F81-202B-684B-A788-13D06A7445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61403" y="1531207"/>
            <a:ext cx="3672029" cy="4637315"/>
          </a:xfrm>
          <a:prstGeom prst="rect">
            <a:avLst/>
          </a:prstGeom>
        </p:spPr>
      </p:pic>
    </p:spTree>
    <p:extLst>
      <p:ext uri="{BB962C8B-B14F-4D97-AF65-F5344CB8AC3E}">
        <p14:creationId xmlns:p14="http://schemas.microsoft.com/office/powerpoint/2010/main" val="2071552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779702" cy="801601"/>
          </a:xfrm>
        </p:spPr>
        <p:txBody>
          <a:bodyPr/>
          <a:lstStyle/>
          <a:p>
            <a:r>
              <a:rPr lang="en-GB" dirty="0"/>
              <a:t>Key skills</a:t>
            </a:r>
            <a:br>
              <a:rPr lang="en-GB" dirty="0"/>
            </a:br>
            <a:r>
              <a:rPr lang="en-GB" sz="1500" dirty="0">
                <a:latin typeface="Arial" panose="020B0604020202020204" pitchFamily="34" charset="0"/>
                <a:cs typeface="Arial" panose="020B0604020202020204" pitchFamily="34" charset="0"/>
              </a:rPr>
              <a:t>Teaching the seven STEM skills</a:t>
            </a:r>
            <a:endParaRPr lang="en-US" sz="1500" dirty="0"/>
          </a:p>
        </p:txBody>
      </p:sp>
      <p:sp>
        <p:nvSpPr>
          <p:cNvPr id="4" name="Slide Number Placeholder 3"/>
          <p:cNvSpPr>
            <a:spLocks noGrp="1"/>
          </p:cNvSpPr>
          <p:nvPr>
            <p:ph type="sldNum" sz="quarter" idx="4"/>
          </p:nvPr>
        </p:nvSpPr>
        <p:spPr/>
        <p:txBody>
          <a:bodyPr/>
          <a:lstStyle/>
          <a:p>
            <a:fld id="{DDBE135E-2566-4748-853C-8A3B78F0FB00}" type="slidenum">
              <a:rPr lang="en-GB" smtClean="0"/>
              <a:pPr/>
              <a:t>33</a:t>
            </a:fld>
            <a:endParaRPr lang="en-GB"/>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Beyond 21</a:t>
            </a:r>
            <a:r>
              <a:rPr lang="en-GB" spc="0" baseline="30000" dirty="0">
                <a:solidFill>
                  <a:schemeClr val="bg2"/>
                </a:solidFill>
              </a:rPr>
              <a:t>st</a:t>
            </a:r>
            <a:r>
              <a:rPr lang="en-GB" spc="0" dirty="0">
                <a:solidFill>
                  <a:schemeClr val="bg2"/>
                </a:solidFill>
              </a:rPr>
              <a:t> Century Skills through Science</a:t>
            </a:r>
            <a:endParaRPr lang="en-US" spc="0" dirty="0">
              <a:solidFill>
                <a:schemeClr val="bg2"/>
              </a:solidFill>
            </a:endParaRPr>
          </a:p>
        </p:txBody>
      </p:sp>
      <p:graphicFrame>
        <p:nvGraphicFramePr>
          <p:cNvPr id="3" name="Table 2">
            <a:extLst>
              <a:ext uri="{FF2B5EF4-FFF2-40B4-BE49-F238E27FC236}">
                <a16:creationId xmlns:a16="http://schemas.microsoft.com/office/drawing/2014/main" id="{B2714C94-4DB8-0641-9BEE-25560C1890FB}"/>
              </a:ext>
            </a:extLst>
          </p:cNvPr>
          <p:cNvGraphicFramePr>
            <a:graphicFrameLocks noGrp="1"/>
          </p:cNvGraphicFramePr>
          <p:nvPr>
            <p:extLst>
              <p:ext uri="{D42A27DB-BD31-4B8C-83A1-F6EECF244321}">
                <p14:modId xmlns:p14="http://schemas.microsoft.com/office/powerpoint/2010/main" val="1811252733"/>
              </p:ext>
            </p:extLst>
          </p:nvPr>
        </p:nvGraphicFramePr>
        <p:xfrm>
          <a:off x="5014278" y="1700905"/>
          <a:ext cx="3306762" cy="3880080"/>
        </p:xfrm>
        <a:graphic>
          <a:graphicData uri="http://schemas.openxmlformats.org/drawingml/2006/table">
            <a:tbl>
              <a:tblPr>
                <a:tableStyleId>{5C22544A-7EE6-4342-B048-85BDC9FD1C3A}</a:tableStyleId>
              </a:tblPr>
              <a:tblGrid>
                <a:gridCol w="3306762">
                  <a:extLst>
                    <a:ext uri="{9D8B030D-6E8A-4147-A177-3AD203B41FA5}">
                      <a16:colId xmlns:a16="http://schemas.microsoft.com/office/drawing/2014/main" val="2423236603"/>
                    </a:ext>
                  </a:extLst>
                </a:gridCol>
              </a:tblGrid>
              <a:tr h="540000">
                <a:tc>
                  <a:txBody>
                    <a:bodyPr/>
                    <a:lstStyle/>
                    <a:p>
                      <a:pPr algn="l" fontAlgn="t"/>
                      <a:r>
                        <a:rPr lang="en-GB" sz="1800" b="1" u="none" strike="noStrike">
                          <a:solidFill>
                            <a:srgbClr val="FFFFFF"/>
                          </a:solidFill>
                          <a:effectLst/>
                        </a:rPr>
                        <a:t>Application of knowledge </a:t>
                      </a:r>
                      <a:endParaRPr lang="en-GB" sz="1800" b="1" i="0" u="none" strike="noStrike">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19136537"/>
                  </a:ext>
                </a:extLst>
              </a:tr>
              <a:tr h="540000">
                <a:tc>
                  <a:txBody>
                    <a:bodyPr/>
                    <a:lstStyle/>
                    <a:p>
                      <a:pPr algn="l" fontAlgn="t"/>
                      <a:r>
                        <a:rPr lang="en-GB" sz="1800" b="1" u="none" strike="noStrike">
                          <a:solidFill>
                            <a:srgbClr val="FFFFFF"/>
                          </a:solidFill>
                          <a:effectLst/>
                        </a:rPr>
                        <a:t>Innovation and invention</a:t>
                      </a:r>
                      <a:endParaRPr lang="en-GB" sz="1800" b="1" i="0" u="none" strike="noStrike">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659771613"/>
                  </a:ext>
                </a:extLst>
              </a:tr>
              <a:tr h="540000">
                <a:tc>
                  <a:txBody>
                    <a:bodyPr/>
                    <a:lstStyle/>
                    <a:p>
                      <a:pPr algn="l" fontAlgn="t"/>
                      <a:r>
                        <a:rPr lang="en-GB" sz="1800" b="1" u="none" strike="noStrike">
                          <a:solidFill>
                            <a:srgbClr val="FFFFFF"/>
                          </a:solidFill>
                          <a:effectLst/>
                        </a:rPr>
                        <a:t>Problem-solving</a:t>
                      </a:r>
                      <a:endParaRPr lang="en-GB" sz="1800" b="1" i="0" u="none" strike="noStrike">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944250101"/>
                  </a:ext>
                </a:extLst>
              </a:tr>
              <a:tr h="540000">
                <a:tc>
                  <a:txBody>
                    <a:bodyPr/>
                    <a:lstStyle/>
                    <a:p>
                      <a:pPr algn="l" fontAlgn="t"/>
                      <a:r>
                        <a:rPr lang="en-GB" sz="1800" b="1" u="none" strike="noStrike">
                          <a:solidFill>
                            <a:srgbClr val="FFFFFF"/>
                          </a:solidFill>
                          <a:effectLst/>
                        </a:rPr>
                        <a:t>Generation and analysis of data</a:t>
                      </a:r>
                      <a:endParaRPr lang="en-GB" sz="1800" b="1" i="0" u="none" strike="noStrike">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4050961944"/>
                  </a:ext>
                </a:extLst>
              </a:tr>
              <a:tr h="540000">
                <a:tc>
                  <a:txBody>
                    <a:bodyPr/>
                    <a:lstStyle/>
                    <a:p>
                      <a:pPr algn="l" fontAlgn="t"/>
                      <a:r>
                        <a:rPr lang="en-GB" sz="1800" b="1" u="none" strike="noStrike">
                          <a:solidFill>
                            <a:srgbClr val="FFFFFF"/>
                          </a:solidFill>
                          <a:effectLst/>
                        </a:rPr>
                        <a:t>Critical evaluation</a:t>
                      </a:r>
                      <a:endParaRPr lang="en-GB" sz="1800" b="1" i="0" u="none" strike="noStrike">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036649535"/>
                  </a:ext>
                </a:extLst>
              </a:tr>
              <a:tr h="540000">
                <a:tc>
                  <a:txBody>
                    <a:bodyPr/>
                    <a:lstStyle/>
                    <a:p>
                      <a:pPr algn="l" fontAlgn="t"/>
                      <a:r>
                        <a:rPr lang="en-GB" sz="1800" b="1" u="none" strike="noStrike">
                          <a:solidFill>
                            <a:srgbClr val="FFFFFF"/>
                          </a:solidFill>
                          <a:effectLst/>
                        </a:rPr>
                        <a:t>Use of maths</a:t>
                      </a:r>
                      <a:endParaRPr lang="en-GB" sz="1800" b="1" i="0" u="none" strike="noStrike">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564231800"/>
                  </a:ext>
                </a:extLst>
              </a:tr>
              <a:tr h="540000">
                <a:tc>
                  <a:txBody>
                    <a:bodyPr/>
                    <a:lstStyle/>
                    <a:p>
                      <a:pPr algn="l" fontAlgn="t"/>
                      <a:r>
                        <a:rPr lang="en-GB" sz="1800" b="1" u="none" strike="noStrike">
                          <a:solidFill>
                            <a:srgbClr val="FFFFFF"/>
                          </a:solidFill>
                          <a:effectLst/>
                        </a:rPr>
                        <a:t>Communication</a:t>
                      </a:r>
                      <a:endParaRPr lang="en-GB" sz="1800" b="1" i="0" u="none" strike="noStrike">
                        <a:solidFill>
                          <a:srgbClr val="FFFFFF"/>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02736543"/>
                  </a:ext>
                </a:extLst>
              </a:tr>
            </a:tbl>
          </a:graphicData>
        </a:graphic>
      </p:graphicFrame>
      <p:graphicFrame>
        <p:nvGraphicFramePr>
          <p:cNvPr id="6" name="Table 5">
            <a:extLst>
              <a:ext uri="{FF2B5EF4-FFF2-40B4-BE49-F238E27FC236}">
                <a16:creationId xmlns:a16="http://schemas.microsoft.com/office/drawing/2014/main" id="{E9D20406-D6C2-B148-A312-06BC9F3A4926}"/>
              </a:ext>
            </a:extLst>
          </p:cNvPr>
          <p:cNvGraphicFramePr>
            <a:graphicFrameLocks noGrp="1"/>
          </p:cNvGraphicFramePr>
          <p:nvPr>
            <p:extLst>
              <p:ext uri="{D42A27DB-BD31-4B8C-83A1-F6EECF244321}">
                <p14:modId xmlns:p14="http://schemas.microsoft.com/office/powerpoint/2010/main" val="4177878697"/>
              </p:ext>
            </p:extLst>
          </p:nvPr>
        </p:nvGraphicFramePr>
        <p:xfrm>
          <a:off x="880269" y="1700905"/>
          <a:ext cx="3550920" cy="3880080"/>
        </p:xfrm>
        <a:graphic>
          <a:graphicData uri="http://schemas.openxmlformats.org/drawingml/2006/table">
            <a:tbl>
              <a:tblPr>
                <a:tableStyleId>{5C22544A-7EE6-4342-B048-85BDC9FD1C3A}</a:tableStyleId>
              </a:tblPr>
              <a:tblGrid>
                <a:gridCol w="3550920">
                  <a:extLst>
                    <a:ext uri="{9D8B030D-6E8A-4147-A177-3AD203B41FA5}">
                      <a16:colId xmlns:a16="http://schemas.microsoft.com/office/drawing/2014/main" val="2524558989"/>
                    </a:ext>
                  </a:extLst>
                </a:gridCol>
              </a:tblGrid>
              <a:tr h="1263020">
                <a:tc>
                  <a:txBody>
                    <a:bodyPr/>
                    <a:lstStyle/>
                    <a:p>
                      <a:r>
                        <a:rPr lang="en-US" b="0">
                          <a:solidFill>
                            <a:schemeClr val="tx1"/>
                          </a:solidFill>
                        </a:rPr>
                        <a:t>Agree and use common language about STEM skills in science and maths (and design  &amp; technology).</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234884763"/>
                  </a:ext>
                </a:extLst>
              </a:tr>
              <a:tr h="12630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rPr>
                        <a:t>Introduce more exploratory classroom activities, which involve STEM skills. </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589216498"/>
                  </a:ext>
                </a:extLst>
              </a:tr>
              <a:tr h="1354040">
                <a:tc>
                  <a:txBody>
                    <a:bodyPr/>
                    <a:lstStyle/>
                    <a:p>
                      <a:r>
                        <a:rPr lang="en-US" dirty="0">
                          <a:solidFill>
                            <a:schemeClr val="tx1"/>
                          </a:solidFill>
                        </a:rPr>
                        <a:t>Use examples with clear links to the uses of STEM skills (including careers). </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577304443"/>
                  </a:ext>
                </a:extLst>
              </a:tr>
            </a:tbl>
          </a:graphicData>
        </a:graphic>
      </p:graphicFrame>
    </p:spTree>
    <p:extLst>
      <p:ext uri="{BB962C8B-B14F-4D97-AF65-F5344CB8AC3E}">
        <p14:creationId xmlns:p14="http://schemas.microsoft.com/office/powerpoint/2010/main" val="371756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DDBE135E-2566-4748-853C-8A3B78F0FB00}" type="slidenum">
              <a:rPr lang="en-GB" smtClean="0"/>
              <a:pPr/>
              <a:t>34</a:t>
            </a:fld>
            <a:endParaRPr lang="en-GB"/>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Beyond 21</a:t>
            </a:r>
            <a:r>
              <a:rPr lang="en-GB" spc="0" baseline="30000" dirty="0">
                <a:solidFill>
                  <a:schemeClr val="bg2"/>
                </a:solidFill>
              </a:rPr>
              <a:t>st</a:t>
            </a:r>
            <a:r>
              <a:rPr lang="en-GB" spc="0" dirty="0">
                <a:solidFill>
                  <a:schemeClr val="bg2"/>
                </a:solidFill>
              </a:rPr>
              <a:t> Century Skills through Science</a:t>
            </a:r>
            <a:endParaRPr lang="en-US" spc="0" dirty="0">
              <a:solidFill>
                <a:schemeClr val="bg2"/>
              </a:solidFill>
            </a:endParaRPr>
          </a:p>
        </p:txBody>
      </p:sp>
      <p:sp>
        <p:nvSpPr>
          <p:cNvPr id="8" name="Rectangle 7">
            <a:extLst>
              <a:ext uri="{FF2B5EF4-FFF2-40B4-BE49-F238E27FC236}">
                <a16:creationId xmlns:a16="http://schemas.microsoft.com/office/drawing/2014/main" id="{25FC954A-518D-BA4B-97F7-D93B1C8D3892}"/>
              </a:ext>
            </a:extLst>
          </p:cNvPr>
          <p:cNvSpPr/>
          <p:nvPr/>
        </p:nvSpPr>
        <p:spPr>
          <a:xfrm>
            <a:off x="750054" y="3849864"/>
            <a:ext cx="3811349" cy="19116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C42374A6-8701-884C-9A84-E8DC9CD3FD6E}"/>
              </a:ext>
            </a:extLst>
          </p:cNvPr>
          <p:cNvSpPr txBox="1">
            <a:spLocks/>
          </p:cNvSpPr>
          <p:nvPr/>
        </p:nvSpPr>
        <p:spPr>
          <a:xfrm>
            <a:off x="541338" y="417599"/>
            <a:ext cx="7779702" cy="1019315"/>
          </a:xfrm>
          <a:prstGeom prst="rect">
            <a:avLst/>
          </a:prstGeom>
        </p:spPr>
        <p:txBody>
          <a:bodyPr vert="horz" lIns="0" tIns="0" rIns="0" bIns="0" rtlCol="0" anchor="t" anchorCtr="0">
            <a:noAutofit/>
          </a:bodyPr>
          <a:lstStyle>
            <a:lvl1pPr algn="l" defTabSz="914400" rtl="0" eaLnBrk="1" latinLnBrk="0" hangingPunct="1">
              <a:lnSpc>
                <a:spcPts val="4000"/>
              </a:lnSpc>
              <a:spcBef>
                <a:spcPct val="0"/>
              </a:spcBef>
              <a:buNone/>
              <a:defRPr sz="3400" b="1" kern="1200">
                <a:solidFill>
                  <a:schemeClr val="tx2"/>
                </a:solidFill>
                <a:latin typeface="+mj-lt"/>
                <a:ea typeface="+mj-ea"/>
                <a:cs typeface="+mj-cs"/>
              </a:defRPr>
            </a:lvl1pPr>
          </a:lstStyle>
          <a:p>
            <a:r>
              <a:rPr lang="en-GB" dirty="0"/>
              <a:t>Key skills</a:t>
            </a:r>
            <a:br>
              <a:rPr lang="en-GB" dirty="0"/>
            </a:br>
            <a:r>
              <a:rPr lang="en-GB" sz="1500" dirty="0">
                <a:latin typeface="Arial" panose="020B0604020202020204" pitchFamily="34" charset="0"/>
                <a:cs typeface="Arial" panose="020B0604020202020204" pitchFamily="34" charset="0"/>
              </a:rPr>
              <a:t>Teaching the seven STEM skills </a:t>
            </a:r>
            <a:endParaRPr lang="en-US" sz="1500" dirty="0"/>
          </a:p>
        </p:txBody>
      </p:sp>
      <p:pic>
        <p:nvPicPr>
          <p:cNvPr id="7" name="Picture 6">
            <a:extLst>
              <a:ext uri="{FF2B5EF4-FFF2-40B4-BE49-F238E27FC236}">
                <a16:creationId xmlns:a16="http://schemas.microsoft.com/office/drawing/2014/main" id="{9648485B-5258-254E-8F74-135E1A670E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5722" y="1659138"/>
            <a:ext cx="3156369" cy="4010141"/>
          </a:xfrm>
          <a:prstGeom prst="rect">
            <a:avLst/>
          </a:prstGeom>
        </p:spPr>
      </p:pic>
      <p:pic>
        <p:nvPicPr>
          <p:cNvPr id="11" name="Picture 10">
            <a:extLst>
              <a:ext uri="{FF2B5EF4-FFF2-40B4-BE49-F238E27FC236}">
                <a16:creationId xmlns:a16="http://schemas.microsoft.com/office/drawing/2014/main" id="{E5A0C0C1-249C-3C4D-AB08-6F9F5AAB4C3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57758" y="1659137"/>
            <a:ext cx="2824753" cy="4010141"/>
          </a:xfrm>
          <a:prstGeom prst="rect">
            <a:avLst/>
          </a:prstGeom>
        </p:spPr>
      </p:pic>
    </p:spTree>
    <p:extLst>
      <p:ext uri="{BB962C8B-B14F-4D97-AF65-F5344CB8AC3E}">
        <p14:creationId xmlns:p14="http://schemas.microsoft.com/office/powerpoint/2010/main" val="21057357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779702" cy="801601"/>
          </a:xfrm>
        </p:spPr>
        <p:txBody>
          <a:bodyPr/>
          <a:lstStyle/>
          <a:p>
            <a:r>
              <a:rPr lang="en-GB"/>
              <a:t>Further information</a:t>
            </a:r>
            <a:endParaRPr lang="en-US"/>
          </a:p>
        </p:txBody>
      </p:sp>
      <p:sp>
        <p:nvSpPr>
          <p:cNvPr id="4" name="Slide Number Placeholder 3"/>
          <p:cNvSpPr>
            <a:spLocks noGrp="1"/>
          </p:cNvSpPr>
          <p:nvPr>
            <p:ph type="sldNum" sz="quarter" idx="4"/>
          </p:nvPr>
        </p:nvSpPr>
        <p:spPr/>
        <p:txBody>
          <a:bodyPr/>
          <a:lstStyle/>
          <a:p>
            <a:fld id="{DDBE135E-2566-4748-853C-8A3B78F0FB00}" type="slidenum">
              <a:rPr lang="en-GB" smtClean="0"/>
              <a:pPr/>
              <a:t>35</a:t>
            </a:fld>
            <a:endParaRPr lang="en-GB"/>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Beyond 21</a:t>
            </a:r>
            <a:r>
              <a:rPr lang="en-GB" spc="0" baseline="30000" dirty="0">
                <a:solidFill>
                  <a:schemeClr val="bg2"/>
                </a:solidFill>
              </a:rPr>
              <a:t>st</a:t>
            </a:r>
            <a:r>
              <a:rPr lang="en-GB" spc="0" dirty="0">
                <a:solidFill>
                  <a:schemeClr val="bg2"/>
                </a:solidFill>
              </a:rPr>
              <a:t> Century Skills through Science</a:t>
            </a:r>
            <a:endParaRPr lang="en-US" spc="0" dirty="0">
              <a:solidFill>
                <a:schemeClr val="bg2"/>
              </a:solidFill>
            </a:endParaRPr>
          </a:p>
        </p:txBody>
      </p:sp>
      <p:sp>
        <p:nvSpPr>
          <p:cNvPr id="8" name="Rectangle 7">
            <a:extLst>
              <a:ext uri="{FF2B5EF4-FFF2-40B4-BE49-F238E27FC236}">
                <a16:creationId xmlns:a16="http://schemas.microsoft.com/office/drawing/2014/main" id="{25FC954A-518D-BA4B-97F7-D93B1C8D3892}"/>
              </a:ext>
            </a:extLst>
          </p:cNvPr>
          <p:cNvSpPr/>
          <p:nvPr/>
        </p:nvSpPr>
        <p:spPr>
          <a:xfrm>
            <a:off x="750054" y="3849864"/>
            <a:ext cx="3811349" cy="19116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91F16AD-CA1F-8445-B474-D38A70C3D78A}"/>
              </a:ext>
            </a:extLst>
          </p:cNvPr>
          <p:cNvSpPr txBox="1"/>
          <p:nvPr/>
        </p:nvSpPr>
        <p:spPr>
          <a:xfrm>
            <a:off x="541338" y="1545579"/>
            <a:ext cx="7632464" cy="4431983"/>
          </a:xfrm>
          <a:prstGeom prst="rect">
            <a:avLst/>
          </a:prstGeom>
          <a:noFill/>
        </p:spPr>
        <p:txBody>
          <a:bodyPr wrap="square" lIns="0" tIns="0" rIns="0" bIns="0" rtlCol="0">
            <a:spAutoFit/>
          </a:bodyPr>
          <a:lstStyle/>
          <a:p>
            <a:r>
              <a:rPr lang="en-US" sz="1600"/>
              <a:t>Instructions for mystery tubes at:</a:t>
            </a:r>
          </a:p>
          <a:p>
            <a:r>
              <a:rPr lang="en-US" sz="1600" b="1"/>
              <a:t>https://</a:t>
            </a:r>
            <a:r>
              <a:rPr lang="en-US" sz="1600" b="1" err="1"/>
              <a:t>undsci.berkeley.edu</a:t>
            </a:r>
            <a:r>
              <a:rPr lang="en-US" sz="1600" b="1"/>
              <a:t>/lessons/</a:t>
            </a:r>
            <a:r>
              <a:rPr lang="en-US" sz="1600" b="1" err="1"/>
              <a:t>mystery_tubes.html</a:t>
            </a:r>
            <a:endParaRPr lang="en-US" sz="1600" b="1"/>
          </a:p>
          <a:p>
            <a:endParaRPr lang="en-GB" sz="1600"/>
          </a:p>
          <a:p>
            <a:r>
              <a:rPr lang="en-GB" sz="1600"/>
              <a:t>Useful websites for finding STEM skill activities:</a:t>
            </a:r>
          </a:p>
          <a:p>
            <a:r>
              <a:rPr lang="en-GB" sz="1600" b="1"/>
              <a:t>https://undsci.berkeley.edu/</a:t>
            </a:r>
          </a:p>
          <a:p>
            <a:r>
              <a:rPr lang="en-GB" sz="1600" b="1"/>
              <a:t>https://www.stem.org.uk/</a:t>
            </a:r>
          </a:p>
          <a:p>
            <a:r>
              <a:rPr lang="en-GB" sz="1600" b="1"/>
              <a:t>https://practicalaction.org/schools</a:t>
            </a:r>
          </a:p>
          <a:p>
            <a:endParaRPr lang="en-US" sz="1600"/>
          </a:p>
          <a:p>
            <a:r>
              <a:rPr lang="en-US" sz="1600"/>
              <a:t>		        	</a:t>
            </a:r>
          </a:p>
          <a:p>
            <a:endParaRPr lang="en-US" sz="1600"/>
          </a:p>
          <a:p>
            <a:r>
              <a:rPr lang="en-US" sz="1600"/>
              <a:t>				@</a:t>
            </a:r>
            <a:r>
              <a:rPr lang="en-US" sz="1600" err="1"/>
              <a:t>marklevesley</a:t>
            </a:r>
            <a:endParaRPr lang="en-US" sz="1600"/>
          </a:p>
          <a:p>
            <a:endParaRPr lang="en-US" sz="1600"/>
          </a:p>
          <a:p>
            <a:endParaRPr lang="en-US" sz="1600"/>
          </a:p>
          <a:p>
            <a:endParaRPr lang="en-US" sz="1600"/>
          </a:p>
          <a:p>
            <a:endParaRPr lang="en-US" sz="1600"/>
          </a:p>
          <a:p>
            <a:endParaRPr lang="en-US" sz="1600"/>
          </a:p>
          <a:p>
            <a:r>
              <a:rPr lang="en-US" sz="1600"/>
              <a:t>			 	</a:t>
            </a:r>
            <a:r>
              <a:rPr lang="en-US" sz="1600" err="1"/>
              <a:t>www.levesley.com</a:t>
            </a:r>
            <a:endParaRPr lang="en-US" sz="1600"/>
          </a:p>
          <a:p>
            <a:endParaRPr lang="en-US" sz="1600">
              <a:solidFill>
                <a:schemeClr val="tx2"/>
              </a:solidFill>
            </a:endParaRPr>
          </a:p>
        </p:txBody>
      </p:sp>
      <p:pic>
        <p:nvPicPr>
          <p:cNvPr id="9" name="Picture 8">
            <a:extLst>
              <a:ext uri="{FF2B5EF4-FFF2-40B4-BE49-F238E27FC236}">
                <a16:creationId xmlns:a16="http://schemas.microsoft.com/office/drawing/2014/main" id="{23BF5FAA-0B3F-294E-9E99-6A6CE91A00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20464" y="3595473"/>
            <a:ext cx="1106406" cy="1106406"/>
          </a:xfrm>
          <a:prstGeom prst="rect">
            <a:avLst/>
          </a:prstGeom>
        </p:spPr>
      </p:pic>
      <p:pic>
        <p:nvPicPr>
          <p:cNvPr id="7" name="Picture 6">
            <a:extLst>
              <a:ext uri="{FF2B5EF4-FFF2-40B4-BE49-F238E27FC236}">
                <a16:creationId xmlns:a16="http://schemas.microsoft.com/office/drawing/2014/main" id="{7D7251F0-BEFF-064A-8B9A-9EC12ABA0DB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79873" y="4919538"/>
            <a:ext cx="834346" cy="1069675"/>
          </a:xfrm>
          <a:prstGeom prst="rect">
            <a:avLst/>
          </a:prstGeom>
        </p:spPr>
      </p:pic>
    </p:spTree>
    <p:extLst>
      <p:ext uri="{BB962C8B-B14F-4D97-AF65-F5344CB8AC3E}">
        <p14:creationId xmlns:p14="http://schemas.microsoft.com/office/powerpoint/2010/main" val="1477566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9EE4FAF-780C-F349-9C0F-3BEA136588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8133" y="3408862"/>
            <a:ext cx="3812297" cy="2775199"/>
          </a:xfrm>
          <a:prstGeom prst="rect">
            <a:avLst/>
          </a:prstGeom>
        </p:spPr>
      </p:pic>
      <p:pic>
        <p:nvPicPr>
          <p:cNvPr id="15" name="Picture 14">
            <a:extLst>
              <a:ext uri="{FF2B5EF4-FFF2-40B4-BE49-F238E27FC236}">
                <a16:creationId xmlns:a16="http://schemas.microsoft.com/office/drawing/2014/main" id="{CFF9F3AB-7DC8-0A44-AB59-7DF6C1BDA5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67569" y="1452880"/>
            <a:ext cx="3817583" cy="2545055"/>
          </a:xfrm>
          <a:prstGeom prst="rect">
            <a:avLst/>
          </a:prstGeom>
        </p:spPr>
      </p:pic>
      <p:pic>
        <p:nvPicPr>
          <p:cNvPr id="17" name="Picture 16">
            <a:extLst>
              <a:ext uri="{FF2B5EF4-FFF2-40B4-BE49-F238E27FC236}">
                <a16:creationId xmlns:a16="http://schemas.microsoft.com/office/drawing/2014/main" id="{055486B9-CB5B-0045-87EC-D86A8918316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67566" y="1432676"/>
            <a:ext cx="3801743" cy="2858676"/>
          </a:xfrm>
          <a:prstGeom prst="rect">
            <a:avLst/>
          </a:prstGeom>
        </p:spPr>
      </p:pic>
      <p:sp>
        <p:nvSpPr>
          <p:cNvPr id="2" name="Title 1"/>
          <p:cNvSpPr>
            <a:spLocks noGrp="1"/>
          </p:cNvSpPr>
          <p:nvPr>
            <p:ph type="title"/>
          </p:nvPr>
        </p:nvSpPr>
        <p:spPr>
          <a:xfrm>
            <a:off x="541338" y="417599"/>
            <a:ext cx="7779702" cy="1115925"/>
          </a:xfrm>
        </p:spPr>
        <p:txBody>
          <a:bodyPr/>
          <a:lstStyle/>
          <a:p>
            <a:r>
              <a:rPr lang="en-GB" dirty="0"/>
              <a:t>Predicting the future</a:t>
            </a:r>
            <a:br>
              <a:rPr lang="en-GB" dirty="0"/>
            </a:br>
            <a:r>
              <a:rPr lang="en-GB" sz="1500" dirty="0">
                <a:latin typeface="Arial" panose="020B0604020202020204" pitchFamily="34" charset="0"/>
                <a:cs typeface="Arial" panose="020B0604020202020204" pitchFamily="34" charset="0"/>
              </a:rPr>
              <a:t>Careers</a:t>
            </a:r>
            <a:endParaRPr lang="en-US" sz="15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fld id="{DDBE135E-2566-4748-853C-8A3B78F0FB00}" type="slidenum">
              <a:rPr lang="en-GB" smtClean="0"/>
              <a:pPr/>
              <a:t>4</a:t>
            </a:fld>
            <a:endParaRPr lang="en-GB" dirty="0"/>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Beyond 21</a:t>
            </a:r>
            <a:r>
              <a:rPr lang="en-GB" spc="0" baseline="30000" dirty="0">
                <a:solidFill>
                  <a:schemeClr val="bg2"/>
                </a:solidFill>
              </a:rPr>
              <a:t>st</a:t>
            </a:r>
            <a:r>
              <a:rPr lang="en-GB" spc="0" dirty="0">
                <a:solidFill>
                  <a:schemeClr val="bg2"/>
                </a:solidFill>
              </a:rPr>
              <a:t> Century Skills through Science</a:t>
            </a:r>
            <a:endParaRPr lang="en-US" spc="0" dirty="0">
              <a:solidFill>
                <a:schemeClr val="bg2"/>
              </a:solidFill>
            </a:endParaRPr>
          </a:p>
        </p:txBody>
      </p:sp>
      <p:sp>
        <p:nvSpPr>
          <p:cNvPr id="34" name="TextBox 33">
            <a:extLst>
              <a:ext uri="{FF2B5EF4-FFF2-40B4-BE49-F238E27FC236}">
                <a16:creationId xmlns:a16="http://schemas.microsoft.com/office/drawing/2014/main" id="{433AADE6-994C-424A-8A03-DD2BFA7D7579}"/>
              </a:ext>
            </a:extLst>
          </p:cNvPr>
          <p:cNvSpPr txBox="1"/>
          <p:nvPr/>
        </p:nvSpPr>
        <p:spPr>
          <a:xfrm>
            <a:off x="914400" y="1558986"/>
            <a:ext cx="2904565" cy="246221"/>
          </a:xfrm>
          <a:prstGeom prst="rect">
            <a:avLst/>
          </a:prstGeom>
          <a:noFill/>
        </p:spPr>
        <p:txBody>
          <a:bodyPr wrap="square" lIns="0" tIns="0" rIns="0" bIns="0" rtlCol="0">
            <a:spAutoFit/>
          </a:bodyPr>
          <a:lstStyle/>
          <a:p>
            <a:pPr algn="ctr"/>
            <a:r>
              <a:rPr lang="en-US" sz="1600" dirty="0">
                <a:solidFill>
                  <a:schemeClr val="tx2"/>
                </a:solidFill>
              </a:rPr>
              <a:t>Commercial space pilot</a:t>
            </a:r>
          </a:p>
        </p:txBody>
      </p:sp>
      <p:sp>
        <p:nvSpPr>
          <p:cNvPr id="35" name="TextBox 34">
            <a:extLst>
              <a:ext uri="{FF2B5EF4-FFF2-40B4-BE49-F238E27FC236}">
                <a16:creationId xmlns:a16="http://schemas.microsoft.com/office/drawing/2014/main" id="{7D807F69-4748-4743-A68C-5E8B371E7A30}"/>
              </a:ext>
            </a:extLst>
          </p:cNvPr>
          <p:cNvSpPr txBox="1"/>
          <p:nvPr/>
        </p:nvSpPr>
        <p:spPr>
          <a:xfrm>
            <a:off x="914399" y="2368355"/>
            <a:ext cx="2904565" cy="246221"/>
          </a:xfrm>
          <a:prstGeom prst="rect">
            <a:avLst/>
          </a:prstGeom>
          <a:noFill/>
        </p:spPr>
        <p:txBody>
          <a:bodyPr wrap="square" lIns="0" tIns="0" rIns="0" bIns="0" rtlCol="0">
            <a:spAutoFit/>
          </a:bodyPr>
          <a:lstStyle/>
          <a:p>
            <a:pPr algn="ctr"/>
            <a:r>
              <a:rPr lang="en-US" sz="1600" dirty="0">
                <a:solidFill>
                  <a:schemeClr val="tx2"/>
                </a:solidFill>
              </a:rPr>
              <a:t>Extinct species revivalist</a:t>
            </a:r>
          </a:p>
        </p:txBody>
      </p:sp>
      <p:sp>
        <p:nvSpPr>
          <p:cNvPr id="36" name="TextBox 35">
            <a:extLst>
              <a:ext uri="{FF2B5EF4-FFF2-40B4-BE49-F238E27FC236}">
                <a16:creationId xmlns:a16="http://schemas.microsoft.com/office/drawing/2014/main" id="{798966F0-DE33-1041-9051-43FDFFB4EC54}"/>
              </a:ext>
            </a:extLst>
          </p:cNvPr>
          <p:cNvSpPr txBox="1"/>
          <p:nvPr/>
        </p:nvSpPr>
        <p:spPr>
          <a:xfrm>
            <a:off x="914397" y="3177724"/>
            <a:ext cx="2904565" cy="246221"/>
          </a:xfrm>
          <a:prstGeom prst="rect">
            <a:avLst/>
          </a:prstGeom>
          <a:noFill/>
        </p:spPr>
        <p:txBody>
          <a:bodyPr wrap="square" lIns="0" tIns="0" rIns="0" bIns="0" rtlCol="0">
            <a:spAutoFit/>
          </a:bodyPr>
          <a:lstStyle/>
          <a:p>
            <a:pPr algn="ctr"/>
            <a:r>
              <a:rPr lang="en-US" sz="1600" dirty="0">
                <a:solidFill>
                  <a:schemeClr val="tx2"/>
                </a:solidFill>
              </a:rPr>
              <a:t>Alternative energy consultant</a:t>
            </a:r>
          </a:p>
        </p:txBody>
      </p:sp>
      <p:sp>
        <p:nvSpPr>
          <p:cNvPr id="37" name="TextBox 36">
            <a:extLst>
              <a:ext uri="{FF2B5EF4-FFF2-40B4-BE49-F238E27FC236}">
                <a16:creationId xmlns:a16="http://schemas.microsoft.com/office/drawing/2014/main" id="{6EBDFACB-F4F7-744A-8FF1-506935EE3B20}"/>
              </a:ext>
            </a:extLst>
          </p:cNvPr>
          <p:cNvSpPr txBox="1"/>
          <p:nvPr/>
        </p:nvSpPr>
        <p:spPr>
          <a:xfrm>
            <a:off x="914397" y="3987093"/>
            <a:ext cx="2904565" cy="246221"/>
          </a:xfrm>
          <a:prstGeom prst="rect">
            <a:avLst/>
          </a:prstGeom>
          <a:noFill/>
        </p:spPr>
        <p:txBody>
          <a:bodyPr wrap="square" lIns="0" tIns="0" rIns="0" bIns="0" rtlCol="0">
            <a:spAutoFit/>
          </a:bodyPr>
          <a:lstStyle/>
          <a:p>
            <a:pPr algn="ctr"/>
            <a:r>
              <a:rPr lang="en-US" sz="1600" dirty="0">
                <a:solidFill>
                  <a:schemeClr val="tx2"/>
                </a:solidFill>
              </a:rPr>
              <a:t>Organ or body part creator</a:t>
            </a:r>
          </a:p>
        </p:txBody>
      </p:sp>
      <p:sp>
        <p:nvSpPr>
          <p:cNvPr id="38" name="TextBox 37">
            <a:extLst>
              <a:ext uri="{FF2B5EF4-FFF2-40B4-BE49-F238E27FC236}">
                <a16:creationId xmlns:a16="http://schemas.microsoft.com/office/drawing/2014/main" id="{A0EC1CD9-5A54-E648-BD72-CB2A4231BCA3}"/>
              </a:ext>
            </a:extLst>
          </p:cNvPr>
          <p:cNvSpPr txBox="1"/>
          <p:nvPr/>
        </p:nvSpPr>
        <p:spPr>
          <a:xfrm>
            <a:off x="914397" y="4796462"/>
            <a:ext cx="2904565" cy="246221"/>
          </a:xfrm>
          <a:prstGeom prst="rect">
            <a:avLst/>
          </a:prstGeom>
          <a:noFill/>
        </p:spPr>
        <p:txBody>
          <a:bodyPr wrap="square" lIns="0" tIns="0" rIns="0" bIns="0" rtlCol="0">
            <a:spAutoFit/>
          </a:bodyPr>
          <a:lstStyle/>
          <a:p>
            <a:pPr algn="ctr"/>
            <a:r>
              <a:rPr lang="en-US" sz="1600" dirty="0">
                <a:solidFill>
                  <a:schemeClr val="tx2"/>
                </a:solidFill>
              </a:rPr>
              <a:t>Memory surgeon</a:t>
            </a:r>
          </a:p>
        </p:txBody>
      </p:sp>
      <p:sp>
        <p:nvSpPr>
          <p:cNvPr id="42" name="TextBox 41">
            <a:extLst>
              <a:ext uri="{FF2B5EF4-FFF2-40B4-BE49-F238E27FC236}">
                <a16:creationId xmlns:a16="http://schemas.microsoft.com/office/drawing/2014/main" id="{401FD9F3-225F-B940-BA58-287B538ABCF6}"/>
              </a:ext>
            </a:extLst>
          </p:cNvPr>
          <p:cNvSpPr txBox="1"/>
          <p:nvPr/>
        </p:nvSpPr>
        <p:spPr>
          <a:xfrm>
            <a:off x="842680" y="5605831"/>
            <a:ext cx="2904565" cy="246221"/>
          </a:xfrm>
          <a:prstGeom prst="rect">
            <a:avLst/>
          </a:prstGeom>
          <a:noFill/>
        </p:spPr>
        <p:txBody>
          <a:bodyPr wrap="square" lIns="0" tIns="0" rIns="0" bIns="0" rtlCol="0">
            <a:spAutoFit/>
          </a:bodyPr>
          <a:lstStyle/>
          <a:p>
            <a:pPr algn="ctr"/>
            <a:r>
              <a:rPr lang="en-US" sz="1600" dirty="0">
                <a:solidFill>
                  <a:schemeClr val="tx2"/>
                </a:solidFill>
              </a:rPr>
              <a:t>Climate engineer</a:t>
            </a:r>
          </a:p>
        </p:txBody>
      </p:sp>
      <p:pic>
        <p:nvPicPr>
          <p:cNvPr id="19" name="Picture 18">
            <a:extLst>
              <a:ext uri="{FF2B5EF4-FFF2-40B4-BE49-F238E27FC236}">
                <a16:creationId xmlns:a16="http://schemas.microsoft.com/office/drawing/2014/main" id="{859AA5D4-692B-444E-8174-B607AD7522E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83409" y="2614576"/>
            <a:ext cx="3814356" cy="2137033"/>
          </a:xfrm>
          <a:prstGeom prst="rect">
            <a:avLst/>
          </a:prstGeom>
        </p:spPr>
      </p:pic>
      <p:pic>
        <p:nvPicPr>
          <p:cNvPr id="22" name="Picture 21">
            <a:extLst>
              <a:ext uri="{FF2B5EF4-FFF2-40B4-BE49-F238E27FC236}">
                <a16:creationId xmlns:a16="http://schemas.microsoft.com/office/drawing/2014/main" id="{DFE65872-6024-0343-AAB5-7BCBE61607A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67564" y="3177724"/>
            <a:ext cx="3830202" cy="2089201"/>
          </a:xfrm>
          <a:prstGeom prst="rect">
            <a:avLst/>
          </a:prstGeom>
        </p:spPr>
      </p:pic>
      <p:pic>
        <p:nvPicPr>
          <p:cNvPr id="24" name="Picture 23">
            <a:extLst>
              <a:ext uri="{FF2B5EF4-FFF2-40B4-BE49-F238E27FC236}">
                <a16:creationId xmlns:a16="http://schemas.microsoft.com/office/drawing/2014/main" id="{AA5E8D04-583A-A745-B2C9-03BD26E3E95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672851" y="3496234"/>
            <a:ext cx="3812297" cy="2541531"/>
          </a:xfrm>
          <a:prstGeom prst="rect">
            <a:avLst/>
          </a:prstGeom>
        </p:spPr>
      </p:pic>
      <p:sp>
        <p:nvSpPr>
          <p:cNvPr id="3" name="TextBox 2">
            <a:extLst>
              <a:ext uri="{FF2B5EF4-FFF2-40B4-BE49-F238E27FC236}">
                <a16:creationId xmlns:a16="http://schemas.microsoft.com/office/drawing/2014/main" id="{F38DED61-2D7B-2345-BF6B-7849B5C21C4B}"/>
              </a:ext>
            </a:extLst>
          </p:cNvPr>
          <p:cNvSpPr txBox="1"/>
          <p:nvPr/>
        </p:nvSpPr>
        <p:spPr>
          <a:xfrm>
            <a:off x="541338" y="1432675"/>
            <a:ext cx="8027896" cy="4788000"/>
          </a:xfrm>
          <a:prstGeom prst="rect">
            <a:avLst/>
          </a:prstGeom>
          <a:solidFill>
            <a:srgbClr val="FFFFFF"/>
          </a:solidFill>
        </p:spPr>
        <p:txBody>
          <a:bodyPr wrap="square" lIns="0" tIns="0" rIns="0" bIns="0" rtlCol="0">
            <a:noAutofit/>
          </a:bodyPr>
          <a:lstStyle/>
          <a:p>
            <a:endParaRPr lang="en-US" dirty="0"/>
          </a:p>
          <a:p>
            <a:endParaRPr lang="en-US" dirty="0"/>
          </a:p>
          <a:p>
            <a:endParaRPr lang="en-US" dirty="0"/>
          </a:p>
          <a:p>
            <a:endParaRPr lang="en-US" dirty="0"/>
          </a:p>
          <a:p>
            <a:endParaRPr lang="en-US" dirty="0"/>
          </a:p>
          <a:p>
            <a:endParaRPr lang="en-US" dirty="0"/>
          </a:p>
          <a:p>
            <a:pPr algn="ctr"/>
            <a:r>
              <a:rPr lang="en-US" sz="3600" dirty="0"/>
              <a:t>Suggest some jobs of the future, </a:t>
            </a:r>
          </a:p>
          <a:p>
            <a:pPr algn="ctr"/>
            <a:r>
              <a:rPr lang="en-US" sz="3600" dirty="0"/>
              <a:t>that do not exist today.  </a:t>
            </a:r>
          </a:p>
        </p:txBody>
      </p:sp>
    </p:spTree>
    <p:extLst>
      <p:ext uri="{BB962C8B-B14F-4D97-AF65-F5344CB8AC3E}">
        <p14:creationId xmlns:p14="http://schemas.microsoft.com/office/powerpoint/2010/main" val="212102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7"/>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2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24"/>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42"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7779702" cy="1115925"/>
          </a:xfrm>
        </p:spPr>
        <p:txBody>
          <a:bodyPr/>
          <a:lstStyle/>
          <a:p>
            <a:r>
              <a:rPr lang="en-GB"/>
              <a:t>Predicting the future</a:t>
            </a:r>
            <a:br>
              <a:rPr lang="en-GB"/>
            </a:br>
            <a:r>
              <a:rPr lang="en-GB" sz="1500">
                <a:latin typeface="Arial" panose="020B0604020202020204" pitchFamily="34" charset="0"/>
                <a:cs typeface="Arial" panose="020B0604020202020204" pitchFamily="34" charset="0"/>
              </a:rPr>
              <a:t>Careers</a:t>
            </a:r>
            <a:endParaRPr lang="en-US" sz="15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fld id="{DDBE135E-2566-4748-853C-8A3B78F0FB00}" type="slidenum">
              <a:rPr lang="en-GB" smtClean="0"/>
              <a:pPr/>
              <a:t>5</a:t>
            </a:fld>
            <a:endParaRPr lang="en-GB"/>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a:solidFill>
                  <a:schemeClr val="bg2"/>
                </a:solidFill>
              </a:rPr>
              <a:t>Beyond 21</a:t>
            </a:r>
            <a:r>
              <a:rPr lang="en-GB" spc="0" baseline="30000">
                <a:solidFill>
                  <a:schemeClr val="bg2"/>
                </a:solidFill>
              </a:rPr>
              <a:t>st</a:t>
            </a:r>
            <a:r>
              <a:rPr lang="en-GB" spc="0">
                <a:solidFill>
                  <a:schemeClr val="bg2"/>
                </a:solidFill>
              </a:rPr>
              <a:t> Century Skills through Science</a:t>
            </a:r>
            <a:endParaRPr lang="en-US" spc="0">
              <a:solidFill>
                <a:schemeClr val="bg2"/>
              </a:solidFill>
            </a:endParaRPr>
          </a:p>
        </p:txBody>
      </p:sp>
      <p:graphicFrame>
        <p:nvGraphicFramePr>
          <p:cNvPr id="3" name="Table 2">
            <a:extLst>
              <a:ext uri="{FF2B5EF4-FFF2-40B4-BE49-F238E27FC236}">
                <a16:creationId xmlns:a16="http://schemas.microsoft.com/office/drawing/2014/main" id="{B2714C94-4DB8-0641-9BEE-25560C1890FB}"/>
              </a:ext>
            </a:extLst>
          </p:cNvPr>
          <p:cNvGraphicFramePr>
            <a:graphicFrameLocks noGrp="1"/>
          </p:cNvGraphicFramePr>
          <p:nvPr>
            <p:extLst>
              <p:ext uri="{D42A27DB-BD31-4B8C-83A1-F6EECF244321}">
                <p14:modId xmlns:p14="http://schemas.microsoft.com/office/powerpoint/2010/main" val="2218084888"/>
              </p:ext>
            </p:extLst>
          </p:nvPr>
        </p:nvGraphicFramePr>
        <p:xfrm>
          <a:off x="541338" y="1539240"/>
          <a:ext cx="7956428" cy="540000"/>
        </p:xfrm>
        <a:graphic>
          <a:graphicData uri="http://schemas.openxmlformats.org/drawingml/2006/table">
            <a:tbl>
              <a:tblPr>
                <a:tableStyleId>{5C22544A-7EE6-4342-B048-85BDC9FD1C3A}</a:tableStyleId>
              </a:tblPr>
              <a:tblGrid>
                <a:gridCol w="2619873">
                  <a:extLst>
                    <a:ext uri="{9D8B030D-6E8A-4147-A177-3AD203B41FA5}">
                      <a16:colId xmlns:a16="http://schemas.microsoft.com/office/drawing/2014/main" val="2423236603"/>
                    </a:ext>
                  </a:extLst>
                </a:gridCol>
                <a:gridCol w="2856412">
                  <a:extLst>
                    <a:ext uri="{9D8B030D-6E8A-4147-A177-3AD203B41FA5}">
                      <a16:colId xmlns:a16="http://schemas.microsoft.com/office/drawing/2014/main" val="542210662"/>
                    </a:ext>
                  </a:extLst>
                </a:gridCol>
                <a:gridCol w="2480143">
                  <a:extLst>
                    <a:ext uri="{9D8B030D-6E8A-4147-A177-3AD203B41FA5}">
                      <a16:colId xmlns:a16="http://schemas.microsoft.com/office/drawing/2014/main" val="2658586018"/>
                    </a:ext>
                  </a:extLst>
                </a:gridCol>
              </a:tblGrid>
              <a:tr h="540000">
                <a:tc>
                  <a:txBody>
                    <a:bodyPr/>
                    <a:lstStyle/>
                    <a:p>
                      <a:pPr algn="ctr" fontAlgn="t"/>
                      <a:r>
                        <a:rPr lang="en-GB" sz="2500" b="1" i="0" u="none" strike="noStrike">
                          <a:solidFill>
                            <a:srgbClr val="FFFFFF"/>
                          </a:solidFill>
                          <a:effectLst/>
                          <a:latin typeface="Arial" panose="020B0604020202020204" pitchFamily="34" charset="0"/>
                          <a:cs typeface="Arial" panose="020B0604020202020204" pitchFamily="34" charset="0"/>
                        </a:rPr>
                        <a:t>PAST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2500" b="1" i="0" u="none" strike="noStrike">
                          <a:solidFill>
                            <a:schemeClr val="tx1"/>
                          </a:solidFill>
                          <a:effectLst/>
                          <a:latin typeface="Arial" panose="020B0604020202020204" pitchFamily="34" charset="0"/>
                          <a:cs typeface="Arial" panose="020B0604020202020204" pitchFamily="34" charset="0"/>
                        </a:rPr>
                        <a:t>FUTURE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2500" b="1" i="0" u="none" strike="noStrike" dirty="0">
                          <a:solidFill>
                            <a:schemeClr val="accent1"/>
                          </a:solidFill>
                          <a:effectLst/>
                          <a:latin typeface="Arial" panose="020B0604020202020204" pitchFamily="34" charset="0"/>
                          <a:cs typeface="Arial" panose="020B0604020202020204" pitchFamily="34" charset="0"/>
                        </a:rPr>
                        <a:t>SKILLS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19136537"/>
                  </a:ext>
                </a:extLst>
              </a:tr>
            </a:tbl>
          </a:graphicData>
        </a:graphic>
      </p:graphicFrame>
      <p:grpSp>
        <p:nvGrpSpPr>
          <p:cNvPr id="6" name="Group 5">
            <a:extLst>
              <a:ext uri="{FF2B5EF4-FFF2-40B4-BE49-F238E27FC236}">
                <a16:creationId xmlns:a16="http://schemas.microsoft.com/office/drawing/2014/main" id="{AC1AF326-AF04-7C43-A9CB-FF776D2AF8A1}"/>
              </a:ext>
            </a:extLst>
          </p:cNvPr>
          <p:cNvGrpSpPr/>
          <p:nvPr/>
        </p:nvGrpSpPr>
        <p:grpSpPr>
          <a:xfrm>
            <a:off x="546418" y="2436002"/>
            <a:ext cx="1987155" cy="1806014"/>
            <a:chOff x="546418" y="2436002"/>
            <a:chExt cx="1987155" cy="1806014"/>
          </a:xfrm>
        </p:grpSpPr>
        <p:pic>
          <p:nvPicPr>
            <p:cNvPr id="11" name="Picture 10">
              <a:extLst>
                <a:ext uri="{FF2B5EF4-FFF2-40B4-BE49-F238E27FC236}">
                  <a16:creationId xmlns:a16="http://schemas.microsoft.com/office/drawing/2014/main" id="{44BED2E9-E1F4-6743-8942-0A02B0E78C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4884" y="2436002"/>
              <a:ext cx="1978689" cy="1317065"/>
            </a:xfrm>
            <a:prstGeom prst="rect">
              <a:avLst/>
            </a:prstGeom>
          </p:spPr>
        </p:pic>
        <p:sp>
          <p:nvSpPr>
            <p:cNvPr id="29" name="TextBox 28">
              <a:extLst>
                <a:ext uri="{FF2B5EF4-FFF2-40B4-BE49-F238E27FC236}">
                  <a16:creationId xmlns:a16="http://schemas.microsoft.com/office/drawing/2014/main" id="{04B07A27-44E4-F74B-A0F7-D1DE18AE8406}"/>
                </a:ext>
              </a:extLst>
            </p:cNvPr>
            <p:cNvSpPr txBox="1"/>
            <p:nvPr/>
          </p:nvSpPr>
          <p:spPr>
            <a:xfrm>
              <a:off x="546418" y="3995795"/>
              <a:ext cx="1978689" cy="246221"/>
            </a:xfrm>
            <a:prstGeom prst="rect">
              <a:avLst/>
            </a:prstGeom>
            <a:noFill/>
          </p:spPr>
          <p:txBody>
            <a:bodyPr wrap="square" lIns="0" tIns="0" rIns="0" bIns="0" rtlCol="0">
              <a:spAutoFit/>
            </a:bodyPr>
            <a:lstStyle/>
            <a:p>
              <a:pPr algn="ctr"/>
              <a:r>
                <a:rPr lang="en-US" sz="1600" dirty="0">
                  <a:solidFill>
                    <a:schemeClr val="tx2"/>
                  </a:solidFill>
                </a:rPr>
                <a:t>Single career</a:t>
              </a:r>
            </a:p>
          </p:txBody>
        </p:sp>
      </p:grpSp>
      <p:grpSp>
        <p:nvGrpSpPr>
          <p:cNvPr id="7" name="Group 6">
            <a:extLst>
              <a:ext uri="{FF2B5EF4-FFF2-40B4-BE49-F238E27FC236}">
                <a16:creationId xmlns:a16="http://schemas.microsoft.com/office/drawing/2014/main" id="{67440659-1088-7E48-8B69-48B7C6BD5BC8}"/>
              </a:ext>
            </a:extLst>
          </p:cNvPr>
          <p:cNvGrpSpPr/>
          <p:nvPr/>
        </p:nvGrpSpPr>
        <p:grpSpPr>
          <a:xfrm>
            <a:off x="3296416" y="2436001"/>
            <a:ext cx="2547042" cy="2052855"/>
            <a:chOff x="3296416" y="2436001"/>
            <a:chExt cx="2547042" cy="2052855"/>
          </a:xfrm>
        </p:grpSpPr>
        <p:pic>
          <p:nvPicPr>
            <p:cNvPr id="13" name="Picture 12">
              <a:extLst>
                <a:ext uri="{FF2B5EF4-FFF2-40B4-BE49-F238E27FC236}">
                  <a16:creationId xmlns:a16="http://schemas.microsoft.com/office/drawing/2014/main" id="{53F198A0-4C05-224C-A7B4-D2B6CEFF3F4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07370" y="2436001"/>
              <a:ext cx="1978690" cy="1317066"/>
            </a:xfrm>
            <a:prstGeom prst="rect">
              <a:avLst/>
            </a:prstGeom>
          </p:spPr>
        </p:pic>
        <p:sp>
          <p:nvSpPr>
            <p:cNvPr id="30" name="TextBox 29">
              <a:extLst>
                <a:ext uri="{FF2B5EF4-FFF2-40B4-BE49-F238E27FC236}">
                  <a16:creationId xmlns:a16="http://schemas.microsoft.com/office/drawing/2014/main" id="{501714D7-AE20-8144-8D30-30814C1174DE}"/>
                </a:ext>
              </a:extLst>
            </p:cNvPr>
            <p:cNvSpPr txBox="1"/>
            <p:nvPr/>
          </p:nvSpPr>
          <p:spPr>
            <a:xfrm>
              <a:off x="3296416" y="3996413"/>
              <a:ext cx="2547042" cy="492443"/>
            </a:xfrm>
            <a:prstGeom prst="rect">
              <a:avLst/>
            </a:prstGeom>
            <a:noFill/>
          </p:spPr>
          <p:txBody>
            <a:bodyPr wrap="square" lIns="0" tIns="0" rIns="0" bIns="0" rtlCol="0">
              <a:spAutoFit/>
            </a:bodyPr>
            <a:lstStyle/>
            <a:p>
              <a:pPr algn="ctr"/>
              <a:r>
                <a:rPr lang="en-US" sz="1600" dirty="0">
                  <a:solidFill>
                    <a:schemeClr val="tx2"/>
                  </a:solidFill>
                </a:rPr>
                <a:t>Multiple careers </a:t>
              </a:r>
            </a:p>
            <a:p>
              <a:pPr algn="ctr"/>
              <a:r>
                <a:rPr lang="en-US" sz="1600" dirty="0">
                  <a:solidFill>
                    <a:schemeClr val="tx2"/>
                  </a:solidFill>
                </a:rPr>
                <a:t>(often in parallel)</a:t>
              </a:r>
            </a:p>
          </p:txBody>
        </p:sp>
      </p:grpSp>
      <p:sp>
        <p:nvSpPr>
          <p:cNvPr id="21" name="TextBox 20">
            <a:extLst>
              <a:ext uri="{FF2B5EF4-FFF2-40B4-BE49-F238E27FC236}">
                <a16:creationId xmlns:a16="http://schemas.microsoft.com/office/drawing/2014/main" id="{D5B58DC4-973C-0C41-9DB2-91295D4A9F9D}"/>
              </a:ext>
            </a:extLst>
          </p:cNvPr>
          <p:cNvSpPr txBox="1"/>
          <p:nvPr/>
        </p:nvSpPr>
        <p:spPr>
          <a:xfrm>
            <a:off x="5956663" y="3299444"/>
            <a:ext cx="2541102" cy="246221"/>
          </a:xfrm>
          <a:prstGeom prst="rect">
            <a:avLst/>
          </a:prstGeom>
          <a:noFill/>
        </p:spPr>
        <p:txBody>
          <a:bodyPr wrap="square" lIns="0" tIns="0" rIns="0" bIns="0" rtlCol="0">
            <a:spAutoFit/>
          </a:bodyPr>
          <a:lstStyle/>
          <a:p>
            <a:pPr algn="ctr"/>
            <a:r>
              <a:rPr lang="en-US" sz="1600" dirty="0">
                <a:solidFill>
                  <a:schemeClr val="accent1">
                    <a:lumMod val="75000"/>
                  </a:schemeClr>
                </a:solidFill>
              </a:rPr>
              <a:t>Communication</a:t>
            </a:r>
          </a:p>
        </p:txBody>
      </p:sp>
      <p:sp>
        <p:nvSpPr>
          <p:cNvPr id="33" name="Right Arrow 32">
            <a:extLst>
              <a:ext uri="{FF2B5EF4-FFF2-40B4-BE49-F238E27FC236}">
                <a16:creationId xmlns:a16="http://schemas.microsoft.com/office/drawing/2014/main" id="{DAC338DA-3F80-1D48-9D55-565B89D6645F}"/>
              </a:ext>
            </a:extLst>
          </p:cNvPr>
          <p:cNvSpPr/>
          <p:nvPr/>
        </p:nvSpPr>
        <p:spPr>
          <a:xfrm>
            <a:off x="2646585" y="2824355"/>
            <a:ext cx="978408" cy="484632"/>
          </a:xfrm>
          <a:prstGeom prst="rightArrow">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DCFBE1D-2816-5A44-9585-293CA45A10FE}"/>
              </a:ext>
            </a:extLst>
          </p:cNvPr>
          <p:cNvSpPr txBox="1"/>
          <p:nvPr/>
        </p:nvSpPr>
        <p:spPr>
          <a:xfrm>
            <a:off x="5956663" y="3684970"/>
            <a:ext cx="2541102" cy="492443"/>
          </a:xfrm>
          <a:prstGeom prst="rect">
            <a:avLst/>
          </a:prstGeom>
          <a:noFill/>
        </p:spPr>
        <p:txBody>
          <a:bodyPr wrap="square" lIns="0" tIns="0" rIns="0" bIns="0" rtlCol="0">
            <a:spAutoFit/>
          </a:bodyPr>
          <a:lstStyle/>
          <a:p>
            <a:pPr algn="ctr"/>
            <a:r>
              <a:rPr lang="en-US" sz="1600" dirty="0">
                <a:solidFill>
                  <a:schemeClr val="accent1">
                    <a:lumMod val="75000"/>
                  </a:schemeClr>
                </a:solidFill>
              </a:rPr>
              <a:t>Critical analysis and evaluation </a:t>
            </a:r>
          </a:p>
        </p:txBody>
      </p:sp>
    </p:spTree>
    <p:extLst>
      <p:ext uri="{BB962C8B-B14F-4D97-AF65-F5344CB8AC3E}">
        <p14:creationId xmlns:p14="http://schemas.microsoft.com/office/powerpoint/2010/main" val="230064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3"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545CEE-450A-8049-A68F-5B2D827940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25061" y="2443639"/>
            <a:ext cx="1860999" cy="1313646"/>
          </a:xfrm>
          <a:prstGeom prst="rect">
            <a:avLst/>
          </a:prstGeom>
        </p:spPr>
      </p:pic>
      <p:pic>
        <p:nvPicPr>
          <p:cNvPr id="39" name="Picture 38">
            <a:extLst>
              <a:ext uri="{FF2B5EF4-FFF2-40B4-BE49-F238E27FC236}">
                <a16:creationId xmlns:a16="http://schemas.microsoft.com/office/drawing/2014/main" id="{5B47C7B1-28D2-2D49-9ECD-7F78F91DD80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7063" y="2442286"/>
            <a:ext cx="1978689" cy="1317065"/>
          </a:xfrm>
          <a:prstGeom prst="rect">
            <a:avLst/>
          </a:prstGeom>
        </p:spPr>
      </p:pic>
      <p:sp>
        <p:nvSpPr>
          <p:cNvPr id="2" name="Title 1"/>
          <p:cNvSpPr>
            <a:spLocks noGrp="1"/>
          </p:cNvSpPr>
          <p:nvPr>
            <p:ph type="title"/>
          </p:nvPr>
        </p:nvSpPr>
        <p:spPr>
          <a:xfrm>
            <a:off x="541338" y="417599"/>
            <a:ext cx="7779702" cy="1115925"/>
          </a:xfrm>
        </p:spPr>
        <p:txBody>
          <a:bodyPr/>
          <a:lstStyle/>
          <a:p>
            <a:r>
              <a:rPr lang="en-GB"/>
              <a:t>Predicting the future</a:t>
            </a:r>
            <a:br>
              <a:rPr lang="en-GB"/>
            </a:br>
            <a:r>
              <a:rPr lang="en-GB" sz="1500">
                <a:latin typeface="Arial" panose="020B0604020202020204" pitchFamily="34" charset="0"/>
                <a:cs typeface="Arial" panose="020B0604020202020204" pitchFamily="34" charset="0"/>
              </a:rPr>
              <a:t>Careers</a:t>
            </a:r>
            <a:endParaRPr lang="en-US" sz="15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fld id="{DDBE135E-2566-4748-853C-8A3B78F0FB00}" type="slidenum">
              <a:rPr lang="en-GB" smtClean="0"/>
              <a:pPr/>
              <a:t>6</a:t>
            </a:fld>
            <a:endParaRPr lang="en-GB"/>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a:solidFill>
                  <a:schemeClr val="bg2"/>
                </a:solidFill>
              </a:rPr>
              <a:t>Beyond 21</a:t>
            </a:r>
            <a:r>
              <a:rPr lang="en-GB" spc="0" baseline="30000">
                <a:solidFill>
                  <a:schemeClr val="bg2"/>
                </a:solidFill>
              </a:rPr>
              <a:t>st</a:t>
            </a:r>
            <a:r>
              <a:rPr lang="en-GB" spc="0">
                <a:solidFill>
                  <a:schemeClr val="bg2"/>
                </a:solidFill>
              </a:rPr>
              <a:t> Century Skills through Science</a:t>
            </a:r>
            <a:endParaRPr lang="en-US" spc="0">
              <a:solidFill>
                <a:schemeClr val="bg2"/>
              </a:solidFill>
            </a:endParaRPr>
          </a:p>
        </p:txBody>
      </p:sp>
      <p:graphicFrame>
        <p:nvGraphicFramePr>
          <p:cNvPr id="3" name="Table 2">
            <a:extLst>
              <a:ext uri="{FF2B5EF4-FFF2-40B4-BE49-F238E27FC236}">
                <a16:creationId xmlns:a16="http://schemas.microsoft.com/office/drawing/2014/main" id="{B2714C94-4DB8-0641-9BEE-25560C1890FB}"/>
              </a:ext>
            </a:extLst>
          </p:cNvPr>
          <p:cNvGraphicFramePr>
            <a:graphicFrameLocks noGrp="1"/>
          </p:cNvGraphicFramePr>
          <p:nvPr>
            <p:extLst>
              <p:ext uri="{D42A27DB-BD31-4B8C-83A1-F6EECF244321}">
                <p14:modId xmlns:p14="http://schemas.microsoft.com/office/powerpoint/2010/main" val="2256504583"/>
              </p:ext>
            </p:extLst>
          </p:nvPr>
        </p:nvGraphicFramePr>
        <p:xfrm>
          <a:off x="541338" y="1539240"/>
          <a:ext cx="7956428" cy="540000"/>
        </p:xfrm>
        <a:graphic>
          <a:graphicData uri="http://schemas.openxmlformats.org/drawingml/2006/table">
            <a:tbl>
              <a:tblPr>
                <a:tableStyleId>{5C22544A-7EE6-4342-B048-85BDC9FD1C3A}</a:tableStyleId>
              </a:tblPr>
              <a:tblGrid>
                <a:gridCol w="2619873">
                  <a:extLst>
                    <a:ext uri="{9D8B030D-6E8A-4147-A177-3AD203B41FA5}">
                      <a16:colId xmlns:a16="http://schemas.microsoft.com/office/drawing/2014/main" val="2423236603"/>
                    </a:ext>
                  </a:extLst>
                </a:gridCol>
                <a:gridCol w="2882538">
                  <a:extLst>
                    <a:ext uri="{9D8B030D-6E8A-4147-A177-3AD203B41FA5}">
                      <a16:colId xmlns:a16="http://schemas.microsoft.com/office/drawing/2014/main" val="542210662"/>
                    </a:ext>
                  </a:extLst>
                </a:gridCol>
                <a:gridCol w="2454017">
                  <a:extLst>
                    <a:ext uri="{9D8B030D-6E8A-4147-A177-3AD203B41FA5}">
                      <a16:colId xmlns:a16="http://schemas.microsoft.com/office/drawing/2014/main" val="2658586018"/>
                    </a:ext>
                  </a:extLst>
                </a:gridCol>
              </a:tblGrid>
              <a:tr h="540000">
                <a:tc>
                  <a:txBody>
                    <a:bodyPr/>
                    <a:lstStyle/>
                    <a:p>
                      <a:pPr algn="ctr" fontAlgn="t"/>
                      <a:r>
                        <a:rPr lang="en-GB" sz="2500" b="1" i="0" u="none" strike="noStrike">
                          <a:solidFill>
                            <a:srgbClr val="FFFFFF"/>
                          </a:solidFill>
                          <a:effectLst/>
                          <a:latin typeface="Arial" panose="020B0604020202020204" pitchFamily="34" charset="0"/>
                          <a:cs typeface="Arial" panose="020B0604020202020204" pitchFamily="34" charset="0"/>
                        </a:rPr>
                        <a:t>PAST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2500" b="1" i="0" u="none" strike="noStrike">
                          <a:solidFill>
                            <a:schemeClr val="tx1"/>
                          </a:solidFill>
                          <a:effectLst/>
                          <a:latin typeface="Arial" panose="020B0604020202020204" pitchFamily="34" charset="0"/>
                          <a:cs typeface="Arial" panose="020B0604020202020204" pitchFamily="34" charset="0"/>
                        </a:rPr>
                        <a:t>FUTURE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2500" b="1" i="0" u="none" strike="noStrike" dirty="0">
                          <a:solidFill>
                            <a:schemeClr val="accent1"/>
                          </a:solidFill>
                          <a:effectLst/>
                          <a:latin typeface="Arial" panose="020B0604020202020204" pitchFamily="34" charset="0"/>
                          <a:cs typeface="Arial" panose="020B0604020202020204" pitchFamily="34" charset="0"/>
                        </a:rPr>
                        <a:t>SKILLS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19136537"/>
                  </a:ext>
                </a:extLst>
              </a:tr>
            </a:tbl>
          </a:graphicData>
        </a:graphic>
      </p:graphicFrame>
      <p:sp>
        <p:nvSpPr>
          <p:cNvPr id="16" name="TextBox 15">
            <a:extLst>
              <a:ext uri="{FF2B5EF4-FFF2-40B4-BE49-F238E27FC236}">
                <a16:creationId xmlns:a16="http://schemas.microsoft.com/office/drawing/2014/main" id="{DD505F80-EE2B-AB41-BAD4-E569BD6B8C96}"/>
              </a:ext>
            </a:extLst>
          </p:cNvPr>
          <p:cNvSpPr txBox="1"/>
          <p:nvPr/>
        </p:nvSpPr>
        <p:spPr>
          <a:xfrm>
            <a:off x="546418" y="4664437"/>
            <a:ext cx="1978689" cy="492443"/>
          </a:xfrm>
          <a:prstGeom prst="rect">
            <a:avLst/>
          </a:prstGeom>
          <a:noFill/>
        </p:spPr>
        <p:txBody>
          <a:bodyPr wrap="square" lIns="0" tIns="0" rIns="0" bIns="0" rtlCol="0">
            <a:spAutoFit/>
          </a:bodyPr>
          <a:lstStyle/>
          <a:p>
            <a:pPr algn="ctr"/>
            <a:r>
              <a:rPr lang="en-US" sz="1600">
                <a:solidFill>
                  <a:schemeClr val="tx2"/>
                </a:solidFill>
              </a:rPr>
              <a:t>Slow retrieval </a:t>
            </a:r>
          </a:p>
          <a:p>
            <a:pPr algn="ctr"/>
            <a:r>
              <a:rPr lang="en-US" sz="1600">
                <a:solidFill>
                  <a:schemeClr val="tx2"/>
                </a:solidFill>
              </a:rPr>
              <a:t>of information</a:t>
            </a:r>
          </a:p>
        </p:txBody>
      </p:sp>
      <p:sp>
        <p:nvSpPr>
          <p:cNvPr id="24" name="TextBox 23">
            <a:extLst>
              <a:ext uri="{FF2B5EF4-FFF2-40B4-BE49-F238E27FC236}">
                <a16:creationId xmlns:a16="http://schemas.microsoft.com/office/drawing/2014/main" id="{EEAD5C0E-030A-EA47-8412-D047141A6240}"/>
              </a:ext>
            </a:extLst>
          </p:cNvPr>
          <p:cNvSpPr txBox="1"/>
          <p:nvPr/>
        </p:nvSpPr>
        <p:spPr>
          <a:xfrm>
            <a:off x="5956663" y="3684970"/>
            <a:ext cx="2541102" cy="492443"/>
          </a:xfrm>
          <a:prstGeom prst="rect">
            <a:avLst/>
          </a:prstGeom>
          <a:noFill/>
        </p:spPr>
        <p:txBody>
          <a:bodyPr wrap="square" lIns="0" tIns="0" rIns="0" bIns="0" rtlCol="0">
            <a:spAutoFit/>
          </a:bodyPr>
          <a:lstStyle/>
          <a:p>
            <a:pPr algn="ctr"/>
            <a:r>
              <a:rPr lang="en-US" sz="1600" dirty="0">
                <a:solidFill>
                  <a:schemeClr val="accent1">
                    <a:lumMod val="75000"/>
                  </a:schemeClr>
                </a:solidFill>
              </a:rPr>
              <a:t>Critical analysis and evaluation </a:t>
            </a:r>
          </a:p>
        </p:txBody>
      </p:sp>
      <p:sp>
        <p:nvSpPr>
          <p:cNvPr id="25" name="TextBox 24">
            <a:extLst>
              <a:ext uri="{FF2B5EF4-FFF2-40B4-BE49-F238E27FC236}">
                <a16:creationId xmlns:a16="http://schemas.microsoft.com/office/drawing/2014/main" id="{9463C1DE-EADE-2A4E-8993-69ED87ADF5DE}"/>
              </a:ext>
            </a:extLst>
          </p:cNvPr>
          <p:cNvSpPr txBox="1"/>
          <p:nvPr/>
        </p:nvSpPr>
        <p:spPr>
          <a:xfrm>
            <a:off x="5956663" y="4317078"/>
            <a:ext cx="2541102" cy="246221"/>
          </a:xfrm>
          <a:prstGeom prst="rect">
            <a:avLst/>
          </a:prstGeom>
          <a:noFill/>
        </p:spPr>
        <p:txBody>
          <a:bodyPr wrap="square" lIns="0" tIns="0" rIns="0" bIns="0" rtlCol="0">
            <a:spAutoFit/>
          </a:bodyPr>
          <a:lstStyle/>
          <a:p>
            <a:pPr algn="ctr"/>
            <a:r>
              <a:rPr lang="en-US" sz="1600" dirty="0">
                <a:solidFill>
                  <a:schemeClr val="accent1">
                    <a:lumMod val="75000"/>
                  </a:schemeClr>
                </a:solidFill>
              </a:rPr>
              <a:t>Use of maths</a:t>
            </a:r>
          </a:p>
        </p:txBody>
      </p:sp>
      <p:sp>
        <p:nvSpPr>
          <p:cNvPr id="37" name="TextBox 36">
            <a:extLst>
              <a:ext uri="{FF2B5EF4-FFF2-40B4-BE49-F238E27FC236}">
                <a16:creationId xmlns:a16="http://schemas.microsoft.com/office/drawing/2014/main" id="{F9D94D24-20EE-D443-A56A-3D67C2C0ED3C}"/>
              </a:ext>
            </a:extLst>
          </p:cNvPr>
          <p:cNvSpPr txBox="1"/>
          <p:nvPr/>
        </p:nvSpPr>
        <p:spPr>
          <a:xfrm>
            <a:off x="3303188" y="4664437"/>
            <a:ext cx="2533498" cy="492443"/>
          </a:xfrm>
          <a:prstGeom prst="rect">
            <a:avLst/>
          </a:prstGeom>
          <a:noFill/>
        </p:spPr>
        <p:txBody>
          <a:bodyPr wrap="square" lIns="0" tIns="0" rIns="0" bIns="0" rtlCol="0">
            <a:spAutoFit/>
          </a:bodyPr>
          <a:lstStyle/>
          <a:p>
            <a:pPr algn="ctr"/>
            <a:r>
              <a:rPr lang="en-US" sz="1600" dirty="0">
                <a:solidFill>
                  <a:schemeClr val="tx2"/>
                </a:solidFill>
              </a:rPr>
              <a:t>Fast retrieval </a:t>
            </a:r>
          </a:p>
          <a:p>
            <a:pPr algn="ctr"/>
            <a:r>
              <a:rPr lang="en-US" sz="1600" dirty="0">
                <a:solidFill>
                  <a:schemeClr val="tx2"/>
                </a:solidFill>
              </a:rPr>
              <a:t>of information</a:t>
            </a:r>
          </a:p>
        </p:txBody>
      </p:sp>
      <p:sp>
        <p:nvSpPr>
          <p:cNvPr id="33" name="Right Arrow 32">
            <a:extLst>
              <a:ext uri="{FF2B5EF4-FFF2-40B4-BE49-F238E27FC236}">
                <a16:creationId xmlns:a16="http://schemas.microsoft.com/office/drawing/2014/main" id="{DAC338DA-3F80-1D48-9D55-565B89D6645F}"/>
              </a:ext>
            </a:extLst>
          </p:cNvPr>
          <p:cNvSpPr/>
          <p:nvPr/>
        </p:nvSpPr>
        <p:spPr>
          <a:xfrm>
            <a:off x="2646585" y="2824355"/>
            <a:ext cx="978408" cy="484632"/>
          </a:xfrm>
          <a:prstGeom prst="rightArrow">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766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4" grpId="0"/>
      <p:bldP spid="25" grpId="0"/>
      <p:bldP spid="37" grpId="0"/>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7E55D2BC-ED05-F143-B203-625DCB9079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01697" y="2436002"/>
            <a:ext cx="1975597" cy="1317065"/>
          </a:xfrm>
          <a:prstGeom prst="rect">
            <a:avLst/>
          </a:prstGeom>
        </p:spPr>
      </p:pic>
      <p:pic>
        <p:nvPicPr>
          <p:cNvPr id="7" name="Picture 6">
            <a:extLst>
              <a:ext uri="{FF2B5EF4-FFF2-40B4-BE49-F238E27FC236}">
                <a16:creationId xmlns:a16="http://schemas.microsoft.com/office/drawing/2014/main" id="{6923D074-C5D8-9046-ABBA-5E4ED18CCCF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1562" y="2441132"/>
            <a:ext cx="1980279" cy="1311935"/>
          </a:xfrm>
          <a:prstGeom prst="rect">
            <a:avLst/>
          </a:prstGeom>
        </p:spPr>
      </p:pic>
      <p:sp>
        <p:nvSpPr>
          <p:cNvPr id="2" name="Title 1"/>
          <p:cNvSpPr>
            <a:spLocks noGrp="1"/>
          </p:cNvSpPr>
          <p:nvPr>
            <p:ph type="title"/>
          </p:nvPr>
        </p:nvSpPr>
        <p:spPr>
          <a:xfrm>
            <a:off x="541338" y="417599"/>
            <a:ext cx="7779702" cy="1115925"/>
          </a:xfrm>
        </p:spPr>
        <p:txBody>
          <a:bodyPr/>
          <a:lstStyle/>
          <a:p>
            <a:r>
              <a:rPr lang="en-GB"/>
              <a:t>Predicting the future</a:t>
            </a:r>
            <a:br>
              <a:rPr lang="en-GB"/>
            </a:br>
            <a:r>
              <a:rPr lang="en-GB" sz="1500">
                <a:latin typeface="Arial" panose="020B0604020202020204" pitchFamily="34" charset="0"/>
                <a:cs typeface="Arial" panose="020B0604020202020204" pitchFamily="34" charset="0"/>
              </a:rPr>
              <a:t>Careers</a:t>
            </a:r>
            <a:endParaRPr lang="en-US" sz="15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fld id="{DDBE135E-2566-4748-853C-8A3B78F0FB00}" type="slidenum">
              <a:rPr lang="en-GB" smtClean="0"/>
              <a:pPr/>
              <a:t>7</a:t>
            </a:fld>
            <a:endParaRPr lang="en-GB"/>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a:solidFill>
                  <a:schemeClr val="bg2"/>
                </a:solidFill>
              </a:rPr>
              <a:t>Beyond 21</a:t>
            </a:r>
            <a:r>
              <a:rPr lang="en-GB" spc="0" baseline="30000">
                <a:solidFill>
                  <a:schemeClr val="bg2"/>
                </a:solidFill>
              </a:rPr>
              <a:t>st</a:t>
            </a:r>
            <a:r>
              <a:rPr lang="en-GB" spc="0">
                <a:solidFill>
                  <a:schemeClr val="bg2"/>
                </a:solidFill>
              </a:rPr>
              <a:t> Century Skills through Science</a:t>
            </a:r>
            <a:endParaRPr lang="en-US" spc="0">
              <a:solidFill>
                <a:schemeClr val="bg2"/>
              </a:solidFill>
            </a:endParaRPr>
          </a:p>
        </p:txBody>
      </p:sp>
      <p:graphicFrame>
        <p:nvGraphicFramePr>
          <p:cNvPr id="3" name="Table 2">
            <a:extLst>
              <a:ext uri="{FF2B5EF4-FFF2-40B4-BE49-F238E27FC236}">
                <a16:creationId xmlns:a16="http://schemas.microsoft.com/office/drawing/2014/main" id="{B2714C94-4DB8-0641-9BEE-25560C1890FB}"/>
              </a:ext>
            </a:extLst>
          </p:cNvPr>
          <p:cNvGraphicFramePr>
            <a:graphicFrameLocks noGrp="1"/>
          </p:cNvGraphicFramePr>
          <p:nvPr>
            <p:extLst>
              <p:ext uri="{D42A27DB-BD31-4B8C-83A1-F6EECF244321}">
                <p14:modId xmlns:p14="http://schemas.microsoft.com/office/powerpoint/2010/main" val="879235175"/>
              </p:ext>
            </p:extLst>
          </p:nvPr>
        </p:nvGraphicFramePr>
        <p:xfrm>
          <a:off x="541338" y="1539240"/>
          <a:ext cx="7956428" cy="540000"/>
        </p:xfrm>
        <a:graphic>
          <a:graphicData uri="http://schemas.openxmlformats.org/drawingml/2006/table">
            <a:tbl>
              <a:tblPr>
                <a:tableStyleId>{5C22544A-7EE6-4342-B048-85BDC9FD1C3A}</a:tableStyleId>
              </a:tblPr>
              <a:tblGrid>
                <a:gridCol w="2619873">
                  <a:extLst>
                    <a:ext uri="{9D8B030D-6E8A-4147-A177-3AD203B41FA5}">
                      <a16:colId xmlns:a16="http://schemas.microsoft.com/office/drawing/2014/main" val="2423236603"/>
                    </a:ext>
                  </a:extLst>
                </a:gridCol>
                <a:gridCol w="2891246">
                  <a:extLst>
                    <a:ext uri="{9D8B030D-6E8A-4147-A177-3AD203B41FA5}">
                      <a16:colId xmlns:a16="http://schemas.microsoft.com/office/drawing/2014/main" val="542210662"/>
                    </a:ext>
                  </a:extLst>
                </a:gridCol>
                <a:gridCol w="2445309">
                  <a:extLst>
                    <a:ext uri="{9D8B030D-6E8A-4147-A177-3AD203B41FA5}">
                      <a16:colId xmlns:a16="http://schemas.microsoft.com/office/drawing/2014/main" val="2658586018"/>
                    </a:ext>
                  </a:extLst>
                </a:gridCol>
              </a:tblGrid>
              <a:tr h="540000">
                <a:tc>
                  <a:txBody>
                    <a:bodyPr/>
                    <a:lstStyle/>
                    <a:p>
                      <a:pPr algn="ctr" fontAlgn="t"/>
                      <a:r>
                        <a:rPr lang="en-GB" sz="2500" b="1" i="0" u="none" strike="noStrike">
                          <a:solidFill>
                            <a:srgbClr val="FFFFFF"/>
                          </a:solidFill>
                          <a:effectLst/>
                          <a:latin typeface="Arial" panose="020B0604020202020204" pitchFamily="34" charset="0"/>
                          <a:cs typeface="Arial" panose="020B0604020202020204" pitchFamily="34" charset="0"/>
                        </a:rPr>
                        <a:t>PAST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2500" b="1" i="0" u="none" strike="noStrike">
                          <a:solidFill>
                            <a:schemeClr val="tx1"/>
                          </a:solidFill>
                          <a:effectLst/>
                          <a:latin typeface="Arial" panose="020B0604020202020204" pitchFamily="34" charset="0"/>
                          <a:cs typeface="Arial" panose="020B0604020202020204" pitchFamily="34" charset="0"/>
                        </a:rPr>
                        <a:t>FUTURE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2500" b="1" i="0" u="none" strike="noStrike" dirty="0">
                          <a:solidFill>
                            <a:schemeClr val="accent1"/>
                          </a:solidFill>
                          <a:effectLst/>
                          <a:latin typeface="Arial" panose="020B0604020202020204" pitchFamily="34" charset="0"/>
                          <a:cs typeface="Arial" panose="020B0604020202020204" pitchFamily="34" charset="0"/>
                        </a:rPr>
                        <a:t>SKILLS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19136537"/>
                  </a:ext>
                </a:extLst>
              </a:tr>
            </a:tbl>
          </a:graphicData>
        </a:graphic>
      </p:graphicFrame>
      <p:sp>
        <p:nvSpPr>
          <p:cNvPr id="31" name="TextBox 30">
            <a:extLst>
              <a:ext uri="{FF2B5EF4-FFF2-40B4-BE49-F238E27FC236}">
                <a16:creationId xmlns:a16="http://schemas.microsoft.com/office/drawing/2014/main" id="{1E7F4D48-5A0D-8F4C-813D-A77EA20D0F18}"/>
              </a:ext>
            </a:extLst>
          </p:cNvPr>
          <p:cNvSpPr txBox="1"/>
          <p:nvPr/>
        </p:nvSpPr>
        <p:spPr>
          <a:xfrm>
            <a:off x="539645" y="5355830"/>
            <a:ext cx="1992235" cy="492443"/>
          </a:xfrm>
          <a:prstGeom prst="rect">
            <a:avLst/>
          </a:prstGeom>
          <a:noFill/>
        </p:spPr>
        <p:txBody>
          <a:bodyPr wrap="square" lIns="0" tIns="0" rIns="0" bIns="0" rtlCol="0">
            <a:spAutoFit/>
          </a:bodyPr>
          <a:lstStyle/>
          <a:p>
            <a:pPr algn="ctr"/>
            <a:r>
              <a:rPr lang="en-US" sz="1600" dirty="0">
                <a:solidFill>
                  <a:schemeClr val="tx2"/>
                </a:solidFill>
              </a:rPr>
              <a:t>Unchanging set of resources</a:t>
            </a:r>
          </a:p>
        </p:txBody>
      </p:sp>
      <p:sp>
        <p:nvSpPr>
          <p:cNvPr id="25" name="TextBox 24">
            <a:extLst>
              <a:ext uri="{FF2B5EF4-FFF2-40B4-BE49-F238E27FC236}">
                <a16:creationId xmlns:a16="http://schemas.microsoft.com/office/drawing/2014/main" id="{35368EF6-CBD1-0F49-B287-581FC7DC2582}"/>
              </a:ext>
            </a:extLst>
          </p:cNvPr>
          <p:cNvSpPr txBox="1"/>
          <p:nvPr/>
        </p:nvSpPr>
        <p:spPr>
          <a:xfrm>
            <a:off x="5956663" y="4707037"/>
            <a:ext cx="2541102" cy="492443"/>
          </a:xfrm>
          <a:prstGeom prst="rect">
            <a:avLst/>
          </a:prstGeom>
          <a:noFill/>
        </p:spPr>
        <p:txBody>
          <a:bodyPr wrap="square" lIns="0" tIns="0" rIns="0" bIns="0" rtlCol="0">
            <a:spAutoFit/>
          </a:bodyPr>
          <a:lstStyle/>
          <a:p>
            <a:pPr algn="ctr"/>
            <a:r>
              <a:rPr lang="en-US" sz="1600" dirty="0">
                <a:solidFill>
                  <a:schemeClr val="accent1">
                    <a:lumMod val="75000"/>
                  </a:schemeClr>
                </a:solidFill>
              </a:rPr>
              <a:t>Generation and analysis </a:t>
            </a:r>
          </a:p>
          <a:p>
            <a:pPr algn="ctr"/>
            <a:r>
              <a:rPr lang="en-US" sz="1600" dirty="0">
                <a:solidFill>
                  <a:schemeClr val="accent1">
                    <a:lumMod val="75000"/>
                  </a:schemeClr>
                </a:solidFill>
              </a:rPr>
              <a:t>of data</a:t>
            </a:r>
          </a:p>
        </p:txBody>
      </p:sp>
      <p:sp>
        <p:nvSpPr>
          <p:cNvPr id="35" name="TextBox 34">
            <a:extLst>
              <a:ext uri="{FF2B5EF4-FFF2-40B4-BE49-F238E27FC236}">
                <a16:creationId xmlns:a16="http://schemas.microsoft.com/office/drawing/2014/main" id="{DBB65B76-9C9A-B844-8F78-9DED52522B08}"/>
              </a:ext>
            </a:extLst>
          </p:cNvPr>
          <p:cNvSpPr txBox="1"/>
          <p:nvPr/>
        </p:nvSpPr>
        <p:spPr>
          <a:xfrm>
            <a:off x="5956663" y="5339106"/>
            <a:ext cx="2541102" cy="246221"/>
          </a:xfrm>
          <a:prstGeom prst="rect">
            <a:avLst/>
          </a:prstGeom>
          <a:noFill/>
        </p:spPr>
        <p:txBody>
          <a:bodyPr wrap="square" lIns="0" tIns="0" rIns="0" bIns="0" rtlCol="0">
            <a:spAutoFit/>
          </a:bodyPr>
          <a:lstStyle/>
          <a:p>
            <a:pPr algn="ctr"/>
            <a:r>
              <a:rPr lang="en-US" sz="1600" dirty="0">
                <a:solidFill>
                  <a:schemeClr val="accent1">
                    <a:lumMod val="75000"/>
                  </a:schemeClr>
                </a:solidFill>
              </a:rPr>
              <a:t>Problem-solving</a:t>
            </a:r>
          </a:p>
        </p:txBody>
      </p:sp>
      <p:sp>
        <p:nvSpPr>
          <p:cNvPr id="39" name="TextBox 38">
            <a:extLst>
              <a:ext uri="{FF2B5EF4-FFF2-40B4-BE49-F238E27FC236}">
                <a16:creationId xmlns:a16="http://schemas.microsoft.com/office/drawing/2014/main" id="{9445D91B-E3FB-224F-B1AE-663252FF950F}"/>
              </a:ext>
            </a:extLst>
          </p:cNvPr>
          <p:cNvSpPr txBox="1"/>
          <p:nvPr/>
        </p:nvSpPr>
        <p:spPr>
          <a:xfrm>
            <a:off x="3303188" y="5355830"/>
            <a:ext cx="2533498" cy="492443"/>
          </a:xfrm>
          <a:prstGeom prst="rect">
            <a:avLst/>
          </a:prstGeom>
          <a:noFill/>
        </p:spPr>
        <p:txBody>
          <a:bodyPr wrap="square" lIns="0" tIns="0" rIns="0" bIns="0" rtlCol="0">
            <a:spAutoFit/>
          </a:bodyPr>
          <a:lstStyle/>
          <a:p>
            <a:pPr algn="ctr"/>
            <a:r>
              <a:rPr lang="en-GB" sz="1600" dirty="0">
                <a:solidFill>
                  <a:schemeClr val="tx2"/>
                </a:solidFill>
              </a:rPr>
              <a:t>Continuously changing </a:t>
            </a:r>
          </a:p>
          <a:p>
            <a:pPr algn="ctr"/>
            <a:r>
              <a:rPr lang="en-GB" sz="1600" dirty="0">
                <a:solidFill>
                  <a:schemeClr val="tx2"/>
                </a:solidFill>
              </a:rPr>
              <a:t>set of resources</a:t>
            </a:r>
            <a:endParaRPr lang="en-US" sz="1600" dirty="0">
              <a:solidFill>
                <a:schemeClr val="tx2"/>
              </a:solidFill>
            </a:endParaRPr>
          </a:p>
        </p:txBody>
      </p:sp>
      <p:sp>
        <p:nvSpPr>
          <p:cNvPr id="33" name="Right Arrow 32">
            <a:extLst>
              <a:ext uri="{FF2B5EF4-FFF2-40B4-BE49-F238E27FC236}">
                <a16:creationId xmlns:a16="http://schemas.microsoft.com/office/drawing/2014/main" id="{DAC338DA-3F80-1D48-9D55-565B89D6645F}"/>
              </a:ext>
            </a:extLst>
          </p:cNvPr>
          <p:cNvSpPr/>
          <p:nvPr/>
        </p:nvSpPr>
        <p:spPr>
          <a:xfrm>
            <a:off x="2646585" y="2824355"/>
            <a:ext cx="978408" cy="484632"/>
          </a:xfrm>
          <a:prstGeom prst="rightArrow">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724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5" grpId="0"/>
      <p:bldP spid="35" grpId="0"/>
      <p:bldP spid="39" grpId="0"/>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6B0050-2DEB-D14D-BC48-9A6FBE51C7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27240" y="2436001"/>
            <a:ext cx="1937607" cy="1317066"/>
          </a:xfrm>
          <a:prstGeom prst="rect">
            <a:avLst/>
          </a:prstGeom>
        </p:spPr>
      </p:pic>
      <p:pic>
        <p:nvPicPr>
          <p:cNvPr id="9" name="Picture 8">
            <a:extLst>
              <a:ext uri="{FF2B5EF4-FFF2-40B4-BE49-F238E27FC236}">
                <a16:creationId xmlns:a16="http://schemas.microsoft.com/office/drawing/2014/main" id="{11EBFF32-22EC-2146-9990-5ABD46AE5B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3592" y="2401708"/>
            <a:ext cx="2091701" cy="1477264"/>
          </a:xfrm>
          <a:prstGeom prst="rect">
            <a:avLst/>
          </a:prstGeom>
        </p:spPr>
      </p:pic>
      <p:sp>
        <p:nvSpPr>
          <p:cNvPr id="2" name="Title 1"/>
          <p:cNvSpPr>
            <a:spLocks noGrp="1"/>
          </p:cNvSpPr>
          <p:nvPr>
            <p:ph type="title"/>
          </p:nvPr>
        </p:nvSpPr>
        <p:spPr>
          <a:xfrm>
            <a:off x="541338" y="417599"/>
            <a:ext cx="7779702" cy="1115925"/>
          </a:xfrm>
        </p:spPr>
        <p:txBody>
          <a:bodyPr/>
          <a:lstStyle/>
          <a:p>
            <a:r>
              <a:rPr lang="en-GB"/>
              <a:t>Predicting the future</a:t>
            </a:r>
            <a:br>
              <a:rPr lang="en-GB"/>
            </a:br>
            <a:r>
              <a:rPr lang="en-GB" sz="1500">
                <a:latin typeface="Arial" panose="020B0604020202020204" pitchFamily="34" charset="0"/>
                <a:cs typeface="Arial" panose="020B0604020202020204" pitchFamily="34" charset="0"/>
              </a:rPr>
              <a:t>Careers</a:t>
            </a:r>
            <a:endParaRPr lang="en-US" sz="15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fld id="{DDBE135E-2566-4748-853C-8A3B78F0FB00}" type="slidenum">
              <a:rPr lang="en-GB" smtClean="0"/>
              <a:pPr/>
              <a:t>8</a:t>
            </a:fld>
            <a:endParaRPr lang="en-GB"/>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dirty="0">
                <a:solidFill>
                  <a:schemeClr val="bg2"/>
                </a:solidFill>
              </a:rPr>
              <a:t>Beyond 21</a:t>
            </a:r>
            <a:r>
              <a:rPr lang="en-GB" spc="0" baseline="30000" dirty="0">
                <a:solidFill>
                  <a:schemeClr val="bg2"/>
                </a:solidFill>
              </a:rPr>
              <a:t>st</a:t>
            </a:r>
            <a:r>
              <a:rPr lang="en-GB" spc="0" dirty="0">
                <a:solidFill>
                  <a:schemeClr val="bg2"/>
                </a:solidFill>
              </a:rPr>
              <a:t> Century Skills through Science</a:t>
            </a:r>
            <a:endParaRPr lang="en-US" spc="0" dirty="0">
              <a:solidFill>
                <a:schemeClr val="bg2"/>
              </a:solidFill>
            </a:endParaRPr>
          </a:p>
        </p:txBody>
      </p:sp>
      <p:graphicFrame>
        <p:nvGraphicFramePr>
          <p:cNvPr id="3" name="Table 2">
            <a:extLst>
              <a:ext uri="{FF2B5EF4-FFF2-40B4-BE49-F238E27FC236}">
                <a16:creationId xmlns:a16="http://schemas.microsoft.com/office/drawing/2014/main" id="{B2714C94-4DB8-0641-9BEE-25560C1890FB}"/>
              </a:ext>
            </a:extLst>
          </p:cNvPr>
          <p:cNvGraphicFramePr>
            <a:graphicFrameLocks noGrp="1"/>
          </p:cNvGraphicFramePr>
          <p:nvPr>
            <p:extLst>
              <p:ext uri="{D42A27DB-BD31-4B8C-83A1-F6EECF244321}">
                <p14:modId xmlns:p14="http://schemas.microsoft.com/office/powerpoint/2010/main" val="2734081966"/>
              </p:ext>
            </p:extLst>
          </p:nvPr>
        </p:nvGraphicFramePr>
        <p:xfrm>
          <a:off x="541338" y="1539240"/>
          <a:ext cx="7956428" cy="540000"/>
        </p:xfrm>
        <a:graphic>
          <a:graphicData uri="http://schemas.openxmlformats.org/drawingml/2006/table">
            <a:tbl>
              <a:tblPr>
                <a:tableStyleId>{5C22544A-7EE6-4342-B048-85BDC9FD1C3A}</a:tableStyleId>
              </a:tblPr>
              <a:tblGrid>
                <a:gridCol w="2619873">
                  <a:extLst>
                    <a:ext uri="{9D8B030D-6E8A-4147-A177-3AD203B41FA5}">
                      <a16:colId xmlns:a16="http://schemas.microsoft.com/office/drawing/2014/main" val="2423236603"/>
                    </a:ext>
                  </a:extLst>
                </a:gridCol>
                <a:gridCol w="2908663">
                  <a:extLst>
                    <a:ext uri="{9D8B030D-6E8A-4147-A177-3AD203B41FA5}">
                      <a16:colId xmlns:a16="http://schemas.microsoft.com/office/drawing/2014/main" val="542210662"/>
                    </a:ext>
                  </a:extLst>
                </a:gridCol>
                <a:gridCol w="2427892">
                  <a:extLst>
                    <a:ext uri="{9D8B030D-6E8A-4147-A177-3AD203B41FA5}">
                      <a16:colId xmlns:a16="http://schemas.microsoft.com/office/drawing/2014/main" val="2658586018"/>
                    </a:ext>
                  </a:extLst>
                </a:gridCol>
              </a:tblGrid>
              <a:tr h="540000">
                <a:tc>
                  <a:txBody>
                    <a:bodyPr/>
                    <a:lstStyle/>
                    <a:p>
                      <a:pPr algn="ctr" fontAlgn="t"/>
                      <a:r>
                        <a:rPr lang="en-GB" sz="2500" b="1" i="0" u="none" strike="noStrike" dirty="0">
                          <a:solidFill>
                            <a:srgbClr val="FFFFFF"/>
                          </a:solidFill>
                          <a:effectLst/>
                          <a:latin typeface="Arial" panose="020B0604020202020204" pitchFamily="34" charset="0"/>
                          <a:cs typeface="Arial" panose="020B0604020202020204" pitchFamily="34" charset="0"/>
                        </a:rPr>
                        <a:t>PAST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2500" b="1" i="0" u="none" strike="noStrike">
                          <a:solidFill>
                            <a:schemeClr val="tx1"/>
                          </a:solidFill>
                          <a:effectLst/>
                          <a:latin typeface="Arial" panose="020B0604020202020204" pitchFamily="34" charset="0"/>
                          <a:cs typeface="Arial" panose="020B0604020202020204" pitchFamily="34" charset="0"/>
                        </a:rPr>
                        <a:t>FUTURE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2500" b="1" i="0" u="none" strike="noStrike" dirty="0">
                          <a:solidFill>
                            <a:schemeClr val="accent1"/>
                          </a:solidFill>
                          <a:effectLst/>
                          <a:latin typeface="Arial" panose="020B0604020202020204" pitchFamily="34" charset="0"/>
                          <a:cs typeface="Arial" panose="020B0604020202020204" pitchFamily="34" charset="0"/>
                        </a:rPr>
                        <a:t>SKILLS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19136537"/>
                  </a:ext>
                </a:extLst>
              </a:tr>
            </a:tbl>
          </a:graphicData>
        </a:graphic>
      </p:graphicFrame>
      <p:sp>
        <p:nvSpPr>
          <p:cNvPr id="18" name="TextBox 17">
            <a:extLst>
              <a:ext uri="{FF2B5EF4-FFF2-40B4-BE49-F238E27FC236}">
                <a16:creationId xmlns:a16="http://schemas.microsoft.com/office/drawing/2014/main" id="{6AD7C014-036E-334B-84F5-52EA2422D0C9}"/>
              </a:ext>
            </a:extLst>
          </p:cNvPr>
          <p:cNvSpPr txBox="1"/>
          <p:nvPr/>
        </p:nvSpPr>
        <p:spPr>
          <a:xfrm>
            <a:off x="546418" y="6029633"/>
            <a:ext cx="1978689" cy="246221"/>
          </a:xfrm>
          <a:prstGeom prst="rect">
            <a:avLst/>
          </a:prstGeom>
          <a:noFill/>
        </p:spPr>
        <p:txBody>
          <a:bodyPr wrap="square" lIns="0" tIns="0" rIns="0" bIns="0" rtlCol="0">
            <a:spAutoFit/>
          </a:bodyPr>
          <a:lstStyle/>
          <a:p>
            <a:pPr algn="ctr"/>
            <a:r>
              <a:rPr lang="en-US" sz="1600" dirty="0">
                <a:solidFill>
                  <a:schemeClr val="tx2"/>
                </a:solidFill>
              </a:rPr>
              <a:t>Hierarchical</a:t>
            </a:r>
          </a:p>
        </p:txBody>
      </p:sp>
      <p:sp>
        <p:nvSpPr>
          <p:cNvPr id="24" name="TextBox 23">
            <a:extLst>
              <a:ext uri="{FF2B5EF4-FFF2-40B4-BE49-F238E27FC236}">
                <a16:creationId xmlns:a16="http://schemas.microsoft.com/office/drawing/2014/main" id="{12E026DF-B65C-A24C-8E3A-53216636F987}"/>
              </a:ext>
            </a:extLst>
          </p:cNvPr>
          <p:cNvSpPr txBox="1"/>
          <p:nvPr/>
        </p:nvSpPr>
        <p:spPr>
          <a:xfrm>
            <a:off x="5956663" y="5725162"/>
            <a:ext cx="2541102" cy="246221"/>
          </a:xfrm>
          <a:prstGeom prst="rect">
            <a:avLst/>
          </a:prstGeom>
          <a:noFill/>
        </p:spPr>
        <p:txBody>
          <a:bodyPr wrap="square" lIns="0" tIns="0" rIns="0" bIns="0" rtlCol="0">
            <a:spAutoFit/>
          </a:bodyPr>
          <a:lstStyle/>
          <a:p>
            <a:pPr algn="ctr"/>
            <a:r>
              <a:rPr lang="en-US" sz="1600" dirty="0">
                <a:solidFill>
                  <a:schemeClr val="accent1">
                    <a:lumMod val="75000"/>
                  </a:schemeClr>
                </a:solidFill>
              </a:rPr>
              <a:t>Innovation and invention</a:t>
            </a:r>
          </a:p>
        </p:txBody>
      </p:sp>
      <p:sp>
        <p:nvSpPr>
          <p:cNvPr id="27" name="TextBox 26">
            <a:extLst>
              <a:ext uri="{FF2B5EF4-FFF2-40B4-BE49-F238E27FC236}">
                <a16:creationId xmlns:a16="http://schemas.microsoft.com/office/drawing/2014/main" id="{DD6B7153-19D5-E642-980F-C8250FCCFC10}"/>
              </a:ext>
            </a:extLst>
          </p:cNvPr>
          <p:cNvSpPr txBox="1"/>
          <p:nvPr/>
        </p:nvSpPr>
        <p:spPr>
          <a:xfrm>
            <a:off x="5956663" y="6111218"/>
            <a:ext cx="2541102" cy="246221"/>
          </a:xfrm>
          <a:prstGeom prst="rect">
            <a:avLst/>
          </a:prstGeom>
          <a:noFill/>
        </p:spPr>
        <p:txBody>
          <a:bodyPr wrap="square" lIns="0" tIns="0" rIns="0" bIns="0" rtlCol="0">
            <a:spAutoFit/>
          </a:bodyPr>
          <a:lstStyle/>
          <a:p>
            <a:pPr algn="ctr"/>
            <a:r>
              <a:rPr lang="en-US" sz="1600" dirty="0">
                <a:solidFill>
                  <a:schemeClr val="accent1">
                    <a:lumMod val="75000"/>
                  </a:schemeClr>
                </a:solidFill>
              </a:rPr>
              <a:t>Application of knowledge</a:t>
            </a:r>
          </a:p>
        </p:txBody>
      </p:sp>
      <p:sp>
        <p:nvSpPr>
          <p:cNvPr id="37" name="TextBox 36">
            <a:extLst>
              <a:ext uri="{FF2B5EF4-FFF2-40B4-BE49-F238E27FC236}">
                <a16:creationId xmlns:a16="http://schemas.microsoft.com/office/drawing/2014/main" id="{BA498762-48A2-F845-A94B-10E2C89B08F1}"/>
              </a:ext>
            </a:extLst>
          </p:cNvPr>
          <p:cNvSpPr txBox="1"/>
          <p:nvPr/>
        </p:nvSpPr>
        <p:spPr>
          <a:xfrm>
            <a:off x="3580593" y="6029633"/>
            <a:ext cx="1978689" cy="246221"/>
          </a:xfrm>
          <a:prstGeom prst="rect">
            <a:avLst/>
          </a:prstGeom>
          <a:noFill/>
        </p:spPr>
        <p:txBody>
          <a:bodyPr wrap="square" lIns="0" tIns="0" rIns="0" bIns="0" rtlCol="0">
            <a:spAutoFit/>
          </a:bodyPr>
          <a:lstStyle/>
          <a:p>
            <a:pPr algn="ctr"/>
            <a:r>
              <a:rPr lang="en-US" sz="1600" dirty="0">
                <a:solidFill>
                  <a:schemeClr val="tx2"/>
                </a:solidFill>
              </a:rPr>
              <a:t>More teamwork</a:t>
            </a:r>
          </a:p>
        </p:txBody>
      </p:sp>
      <p:sp>
        <p:nvSpPr>
          <p:cNvPr id="33" name="Right Arrow 32">
            <a:extLst>
              <a:ext uri="{FF2B5EF4-FFF2-40B4-BE49-F238E27FC236}">
                <a16:creationId xmlns:a16="http://schemas.microsoft.com/office/drawing/2014/main" id="{DAC338DA-3F80-1D48-9D55-565B89D6645F}"/>
              </a:ext>
            </a:extLst>
          </p:cNvPr>
          <p:cNvSpPr/>
          <p:nvPr/>
        </p:nvSpPr>
        <p:spPr>
          <a:xfrm>
            <a:off x="2646585" y="2824355"/>
            <a:ext cx="978408" cy="484632"/>
          </a:xfrm>
          <a:prstGeom prst="rightArrow">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331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4" grpId="0"/>
      <p:bldP spid="27" grpId="0"/>
      <p:bldP spid="37" grpId="0"/>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18DE0EE8-9E8A-C14E-9C2B-3DC5AB6F775F}"/>
              </a:ext>
            </a:extLst>
          </p:cNvPr>
          <p:cNvSpPr txBox="1"/>
          <p:nvPr/>
        </p:nvSpPr>
        <p:spPr>
          <a:xfrm>
            <a:off x="5956663" y="4707037"/>
            <a:ext cx="2541102" cy="492443"/>
          </a:xfrm>
          <a:prstGeom prst="rect">
            <a:avLst/>
          </a:prstGeom>
          <a:noFill/>
        </p:spPr>
        <p:txBody>
          <a:bodyPr wrap="square" lIns="0" tIns="0" rIns="0" bIns="0" rtlCol="0">
            <a:spAutoFit/>
          </a:bodyPr>
          <a:lstStyle/>
          <a:p>
            <a:pPr algn="ctr"/>
            <a:r>
              <a:rPr lang="en-US" sz="1600" dirty="0">
                <a:solidFill>
                  <a:schemeClr val="accent1">
                    <a:lumMod val="75000"/>
                  </a:schemeClr>
                </a:solidFill>
              </a:rPr>
              <a:t>Generation and analysis </a:t>
            </a:r>
          </a:p>
          <a:p>
            <a:pPr algn="ctr"/>
            <a:r>
              <a:rPr lang="en-US" sz="1600" dirty="0">
                <a:solidFill>
                  <a:schemeClr val="accent1">
                    <a:lumMod val="75000"/>
                  </a:schemeClr>
                </a:solidFill>
              </a:rPr>
              <a:t>of data</a:t>
            </a:r>
          </a:p>
        </p:txBody>
      </p:sp>
      <p:sp>
        <p:nvSpPr>
          <p:cNvPr id="2" name="Title 1"/>
          <p:cNvSpPr>
            <a:spLocks noGrp="1"/>
          </p:cNvSpPr>
          <p:nvPr>
            <p:ph type="title"/>
          </p:nvPr>
        </p:nvSpPr>
        <p:spPr>
          <a:xfrm>
            <a:off x="541338" y="417599"/>
            <a:ext cx="7779702" cy="1115925"/>
          </a:xfrm>
        </p:spPr>
        <p:txBody>
          <a:bodyPr/>
          <a:lstStyle/>
          <a:p>
            <a:r>
              <a:rPr lang="en-GB"/>
              <a:t>Predicting the future</a:t>
            </a:r>
            <a:br>
              <a:rPr lang="en-GB"/>
            </a:br>
            <a:r>
              <a:rPr lang="en-GB" sz="1500">
                <a:latin typeface="Arial" panose="020B0604020202020204" pitchFamily="34" charset="0"/>
                <a:cs typeface="Arial" panose="020B0604020202020204" pitchFamily="34" charset="0"/>
              </a:rPr>
              <a:t>Careers</a:t>
            </a:r>
            <a:endParaRPr lang="en-US" sz="15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fld id="{DDBE135E-2566-4748-853C-8A3B78F0FB00}" type="slidenum">
              <a:rPr lang="en-GB" smtClean="0"/>
              <a:pPr/>
              <a:t>9</a:t>
            </a:fld>
            <a:endParaRPr lang="en-GB"/>
          </a:p>
        </p:txBody>
      </p:sp>
      <p:sp>
        <p:nvSpPr>
          <p:cNvPr id="5"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a:solidFill>
                  <a:schemeClr val="bg2"/>
                </a:solidFill>
              </a:rPr>
              <a:t>Beyond 21</a:t>
            </a:r>
            <a:r>
              <a:rPr lang="en-GB" spc="0" baseline="30000">
                <a:solidFill>
                  <a:schemeClr val="bg2"/>
                </a:solidFill>
              </a:rPr>
              <a:t>st</a:t>
            </a:r>
            <a:r>
              <a:rPr lang="en-GB" spc="0">
                <a:solidFill>
                  <a:schemeClr val="bg2"/>
                </a:solidFill>
              </a:rPr>
              <a:t> Century Skills through Science</a:t>
            </a:r>
            <a:endParaRPr lang="en-US" spc="0">
              <a:solidFill>
                <a:schemeClr val="bg2"/>
              </a:solidFill>
            </a:endParaRPr>
          </a:p>
        </p:txBody>
      </p:sp>
      <p:graphicFrame>
        <p:nvGraphicFramePr>
          <p:cNvPr id="3" name="Table 2">
            <a:extLst>
              <a:ext uri="{FF2B5EF4-FFF2-40B4-BE49-F238E27FC236}">
                <a16:creationId xmlns:a16="http://schemas.microsoft.com/office/drawing/2014/main" id="{B2714C94-4DB8-0641-9BEE-25560C1890FB}"/>
              </a:ext>
            </a:extLst>
          </p:cNvPr>
          <p:cNvGraphicFramePr>
            <a:graphicFrameLocks noGrp="1"/>
          </p:cNvGraphicFramePr>
          <p:nvPr/>
        </p:nvGraphicFramePr>
        <p:xfrm>
          <a:off x="541338" y="1539240"/>
          <a:ext cx="7956428" cy="540000"/>
        </p:xfrm>
        <a:graphic>
          <a:graphicData uri="http://schemas.openxmlformats.org/drawingml/2006/table">
            <a:tbl>
              <a:tblPr>
                <a:tableStyleId>{5C22544A-7EE6-4342-B048-85BDC9FD1C3A}</a:tableStyleId>
              </a:tblPr>
              <a:tblGrid>
                <a:gridCol w="2619873">
                  <a:extLst>
                    <a:ext uri="{9D8B030D-6E8A-4147-A177-3AD203B41FA5}">
                      <a16:colId xmlns:a16="http://schemas.microsoft.com/office/drawing/2014/main" val="2423236603"/>
                    </a:ext>
                  </a:extLst>
                </a:gridCol>
                <a:gridCol w="2664823">
                  <a:extLst>
                    <a:ext uri="{9D8B030D-6E8A-4147-A177-3AD203B41FA5}">
                      <a16:colId xmlns:a16="http://schemas.microsoft.com/office/drawing/2014/main" val="542210662"/>
                    </a:ext>
                  </a:extLst>
                </a:gridCol>
                <a:gridCol w="2671732">
                  <a:extLst>
                    <a:ext uri="{9D8B030D-6E8A-4147-A177-3AD203B41FA5}">
                      <a16:colId xmlns:a16="http://schemas.microsoft.com/office/drawing/2014/main" val="2658586018"/>
                    </a:ext>
                  </a:extLst>
                </a:gridCol>
              </a:tblGrid>
              <a:tr h="540000">
                <a:tc>
                  <a:txBody>
                    <a:bodyPr/>
                    <a:lstStyle/>
                    <a:p>
                      <a:pPr algn="ctr" fontAlgn="t"/>
                      <a:r>
                        <a:rPr lang="en-GB" sz="2500" b="1" i="0" u="none" strike="noStrike">
                          <a:solidFill>
                            <a:srgbClr val="FFFFFF"/>
                          </a:solidFill>
                          <a:effectLst/>
                          <a:latin typeface="Arial" panose="020B0604020202020204" pitchFamily="34" charset="0"/>
                          <a:cs typeface="Arial" panose="020B0604020202020204" pitchFamily="34" charset="0"/>
                        </a:rPr>
                        <a:t>PAST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2500" b="1" i="0" u="none" strike="noStrike">
                          <a:solidFill>
                            <a:schemeClr val="tx1"/>
                          </a:solidFill>
                          <a:effectLst/>
                          <a:latin typeface="Arial" panose="020B0604020202020204" pitchFamily="34" charset="0"/>
                          <a:cs typeface="Arial" panose="020B0604020202020204" pitchFamily="34" charset="0"/>
                        </a:rPr>
                        <a:t>FUTURE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2500" b="1" i="0" u="none" strike="noStrike">
                          <a:solidFill>
                            <a:schemeClr val="accent1"/>
                          </a:solidFill>
                          <a:effectLst/>
                          <a:latin typeface="Arial" panose="020B0604020202020204" pitchFamily="34" charset="0"/>
                          <a:cs typeface="Arial" panose="020B0604020202020204" pitchFamily="34" charset="0"/>
                        </a:rPr>
                        <a:t>SKILLS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19136537"/>
                  </a:ext>
                </a:extLst>
              </a:tr>
            </a:tbl>
          </a:graphicData>
        </a:graphic>
      </p:graphicFrame>
      <p:sp>
        <p:nvSpPr>
          <p:cNvPr id="29" name="TextBox 28">
            <a:extLst>
              <a:ext uri="{FF2B5EF4-FFF2-40B4-BE49-F238E27FC236}">
                <a16:creationId xmlns:a16="http://schemas.microsoft.com/office/drawing/2014/main" id="{04B07A27-44E4-F74B-A0F7-D1DE18AE8406}"/>
              </a:ext>
            </a:extLst>
          </p:cNvPr>
          <p:cNvSpPr txBox="1"/>
          <p:nvPr/>
        </p:nvSpPr>
        <p:spPr>
          <a:xfrm>
            <a:off x="546418" y="3995795"/>
            <a:ext cx="1978689" cy="246221"/>
          </a:xfrm>
          <a:prstGeom prst="rect">
            <a:avLst/>
          </a:prstGeom>
          <a:noFill/>
        </p:spPr>
        <p:txBody>
          <a:bodyPr wrap="square" lIns="0" tIns="0" rIns="0" bIns="0" rtlCol="0">
            <a:spAutoFit/>
          </a:bodyPr>
          <a:lstStyle/>
          <a:p>
            <a:pPr algn="ctr"/>
            <a:r>
              <a:rPr lang="en-US" sz="1600" dirty="0">
                <a:solidFill>
                  <a:schemeClr val="tx2"/>
                </a:solidFill>
              </a:rPr>
              <a:t>Single career</a:t>
            </a:r>
          </a:p>
        </p:txBody>
      </p:sp>
      <p:sp>
        <p:nvSpPr>
          <p:cNvPr id="31" name="TextBox 30">
            <a:extLst>
              <a:ext uri="{FF2B5EF4-FFF2-40B4-BE49-F238E27FC236}">
                <a16:creationId xmlns:a16="http://schemas.microsoft.com/office/drawing/2014/main" id="{1E7F4D48-5A0D-8F4C-813D-A77EA20D0F18}"/>
              </a:ext>
            </a:extLst>
          </p:cNvPr>
          <p:cNvSpPr txBox="1"/>
          <p:nvPr/>
        </p:nvSpPr>
        <p:spPr>
          <a:xfrm>
            <a:off x="539645" y="5355830"/>
            <a:ext cx="1992235" cy="492443"/>
          </a:xfrm>
          <a:prstGeom prst="rect">
            <a:avLst/>
          </a:prstGeom>
          <a:noFill/>
        </p:spPr>
        <p:txBody>
          <a:bodyPr wrap="square" lIns="0" tIns="0" rIns="0" bIns="0" rtlCol="0">
            <a:spAutoFit/>
          </a:bodyPr>
          <a:lstStyle/>
          <a:p>
            <a:pPr algn="ctr"/>
            <a:r>
              <a:rPr lang="en-US" sz="1600" dirty="0">
                <a:solidFill>
                  <a:schemeClr val="tx2"/>
                </a:solidFill>
              </a:rPr>
              <a:t>Unchanging set of resources</a:t>
            </a:r>
          </a:p>
        </p:txBody>
      </p:sp>
      <p:sp>
        <p:nvSpPr>
          <p:cNvPr id="16" name="TextBox 15">
            <a:extLst>
              <a:ext uri="{FF2B5EF4-FFF2-40B4-BE49-F238E27FC236}">
                <a16:creationId xmlns:a16="http://schemas.microsoft.com/office/drawing/2014/main" id="{DD505F80-EE2B-AB41-BAD4-E569BD6B8C96}"/>
              </a:ext>
            </a:extLst>
          </p:cNvPr>
          <p:cNvSpPr txBox="1"/>
          <p:nvPr/>
        </p:nvSpPr>
        <p:spPr>
          <a:xfrm>
            <a:off x="546418" y="4664437"/>
            <a:ext cx="1978689" cy="492443"/>
          </a:xfrm>
          <a:prstGeom prst="rect">
            <a:avLst/>
          </a:prstGeom>
          <a:noFill/>
        </p:spPr>
        <p:txBody>
          <a:bodyPr wrap="square" lIns="0" tIns="0" rIns="0" bIns="0" rtlCol="0">
            <a:spAutoFit/>
          </a:bodyPr>
          <a:lstStyle/>
          <a:p>
            <a:pPr algn="ctr"/>
            <a:r>
              <a:rPr lang="en-US" sz="1600">
                <a:solidFill>
                  <a:schemeClr val="tx2"/>
                </a:solidFill>
              </a:rPr>
              <a:t>Slow retrieval </a:t>
            </a:r>
          </a:p>
          <a:p>
            <a:pPr algn="ctr"/>
            <a:r>
              <a:rPr lang="en-US" sz="1600">
                <a:solidFill>
                  <a:schemeClr val="tx2"/>
                </a:solidFill>
              </a:rPr>
              <a:t>of information</a:t>
            </a:r>
          </a:p>
        </p:txBody>
      </p:sp>
      <p:sp>
        <p:nvSpPr>
          <p:cNvPr id="15" name="TextBox 14">
            <a:extLst>
              <a:ext uri="{FF2B5EF4-FFF2-40B4-BE49-F238E27FC236}">
                <a16:creationId xmlns:a16="http://schemas.microsoft.com/office/drawing/2014/main" id="{4F730B6F-2CCA-4A48-8EC0-26444E7A70D7}"/>
              </a:ext>
            </a:extLst>
          </p:cNvPr>
          <p:cNvSpPr txBox="1"/>
          <p:nvPr/>
        </p:nvSpPr>
        <p:spPr>
          <a:xfrm>
            <a:off x="5956663" y="3299444"/>
            <a:ext cx="2541102" cy="246221"/>
          </a:xfrm>
          <a:prstGeom prst="rect">
            <a:avLst/>
          </a:prstGeom>
          <a:noFill/>
        </p:spPr>
        <p:txBody>
          <a:bodyPr wrap="square" lIns="0" tIns="0" rIns="0" bIns="0" rtlCol="0">
            <a:spAutoFit/>
          </a:bodyPr>
          <a:lstStyle/>
          <a:p>
            <a:pPr algn="ctr"/>
            <a:r>
              <a:rPr lang="en-US" sz="1600" dirty="0">
                <a:solidFill>
                  <a:schemeClr val="accent1">
                    <a:lumMod val="75000"/>
                  </a:schemeClr>
                </a:solidFill>
              </a:rPr>
              <a:t>Communication</a:t>
            </a:r>
          </a:p>
        </p:txBody>
      </p:sp>
      <p:sp>
        <p:nvSpPr>
          <p:cNvPr id="18" name="TextBox 17">
            <a:extLst>
              <a:ext uri="{FF2B5EF4-FFF2-40B4-BE49-F238E27FC236}">
                <a16:creationId xmlns:a16="http://schemas.microsoft.com/office/drawing/2014/main" id="{6AD7C014-036E-334B-84F5-52EA2422D0C9}"/>
              </a:ext>
            </a:extLst>
          </p:cNvPr>
          <p:cNvSpPr txBox="1"/>
          <p:nvPr/>
        </p:nvSpPr>
        <p:spPr>
          <a:xfrm>
            <a:off x="546418" y="6029633"/>
            <a:ext cx="1978689" cy="246221"/>
          </a:xfrm>
          <a:prstGeom prst="rect">
            <a:avLst/>
          </a:prstGeom>
          <a:noFill/>
        </p:spPr>
        <p:txBody>
          <a:bodyPr wrap="square" lIns="0" tIns="0" rIns="0" bIns="0" rtlCol="0">
            <a:spAutoFit/>
          </a:bodyPr>
          <a:lstStyle/>
          <a:p>
            <a:pPr algn="ctr"/>
            <a:r>
              <a:rPr lang="en-US" sz="1600" dirty="0">
                <a:solidFill>
                  <a:schemeClr val="tx2"/>
                </a:solidFill>
              </a:rPr>
              <a:t>Hierarchical</a:t>
            </a:r>
          </a:p>
        </p:txBody>
      </p:sp>
      <p:sp>
        <p:nvSpPr>
          <p:cNvPr id="20" name="TextBox 19">
            <a:extLst>
              <a:ext uri="{FF2B5EF4-FFF2-40B4-BE49-F238E27FC236}">
                <a16:creationId xmlns:a16="http://schemas.microsoft.com/office/drawing/2014/main" id="{8613CE89-CEDF-7D46-8F1D-024735BE0FC5}"/>
              </a:ext>
            </a:extLst>
          </p:cNvPr>
          <p:cNvSpPr txBox="1"/>
          <p:nvPr/>
        </p:nvSpPr>
        <p:spPr>
          <a:xfrm>
            <a:off x="5956663" y="3684970"/>
            <a:ext cx="2541102" cy="492443"/>
          </a:xfrm>
          <a:prstGeom prst="rect">
            <a:avLst/>
          </a:prstGeom>
          <a:noFill/>
        </p:spPr>
        <p:txBody>
          <a:bodyPr wrap="square" lIns="0" tIns="0" rIns="0" bIns="0" rtlCol="0">
            <a:spAutoFit/>
          </a:bodyPr>
          <a:lstStyle/>
          <a:p>
            <a:pPr algn="ctr"/>
            <a:r>
              <a:rPr lang="en-US" sz="1600" dirty="0">
                <a:solidFill>
                  <a:schemeClr val="accent1">
                    <a:lumMod val="75000"/>
                  </a:schemeClr>
                </a:solidFill>
              </a:rPr>
              <a:t>Critical analysis and evaluation </a:t>
            </a:r>
          </a:p>
        </p:txBody>
      </p:sp>
      <p:sp>
        <p:nvSpPr>
          <p:cNvPr id="21" name="TextBox 20">
            <a:extLst>
              <a:ext uri="{FF2B5EF4-FFF2-40B4-BE49-F238E27FC236}">
                <a16:creationId xmlns:a16="http://schemas.microsoft.com/office/drawing/2014/main" id="{E109F727-F0FA-BE43-A780-2A0D5CFD6445}"/>
              </a:ext>
            </a:extLst>
          </p:cNvPr>
          <p:cNvSpPr txBox="1"/>
          <p:nvPr/>
        </p:nvSpPr>
        <p:spPr>
          <a:xfrm>
            <a:off x="5956663" y="4317078"/>
            <a:ext cx="2541102" cy="246221"/>
          </a:xfrm>
          <a:prstGeom prst="rect">
            <a:avLst/>
          </a:prstGeom>
          <a:noFill/>
        </p:spPr>
        <p:txBody>
          <a:bodyPr wrap="square" lIns="0" tIns="0" rIns="0" bIns="0" rtlCol="0">
            <a:spAutoFit/>
          </a:bodyPr>
          <a:lstStyle/>
          <a:p>
            <a:pPr algn="ctr"/>
            <a:r>
              <a:rPr lang="en-US" sz="1600" dirty="0">
                <a:solidFill>
                  <a:schemeClr val="accent1">
                    <a:lumMod val="75000"/>
                  </a:schemeClr>
                </a:solidFill>
              </a:rPr>
              <a:t>Use of maths</a:t>
            </a:r>
          </a:p>
        </p:txBody>
      </p:sp>
      <p:sp>
        <p:nvSpPr>
          <p:cNvPr id="24" name="TextBox 23">
            <a:extLst>
              <a:ext uri="{FF2B5EF4-FFF2-40B4-BE49-F238E27FC236}">
                <a16:creationId xmlns:a16="http://schemas.microsoft.com/office/drawing/2014/main" id="{12E026DF-B65C-A24C-8E3A-53216636F987}"/>
              </a:ext>
            </a:extLst>
          </p:cNvPr>
          <p:cNvSpPr txBox="1"/>
          <p:nvPr/>
        </p:nvSpPr>
        <p:spPr>
          <a:xfrm>
            <a:off x="5956663" y="5725162"/>
            <a:ext cx="2541102" cy="246221"/>
          </a:xfrm>
          <a:prstGeom prst="rect">
            <a:avLst/>
          </a:prstGeom>
          <a:noFill/>
        </p:spPr>
        <p:txBody>
          <a:bodyPr wrap="square" lIns="0" tIns="0" rIns="0" bIns="0" rtlCol="0">
            <a:spAutoFit/>
          </a:bodyPr>
          <a:lstStyle/>
          <a:p>
            <a:pPr algn="ctr"/>
            <a:r>
              <a:rPr lang="en-US" sz="1600" dirty="0">
                <a:solidFill>
                  <a:schemeClr val="accent1">
                    <a:lumMod val="75000"/>
                  </a:schemeClr>
                </a:solidFill>
              </a:rPr>
              <a:t>Innovation and invention</a:t>
            </a:r>
          </a:p>
        </p:txBody>
      </p:sp>
      <p:sp>
        <p:nvSpPr>
          <p:cNvPr id="25" name="TextBox 24">
            <a:extLst>
              <a:ext uri="{FF2B5EF4-FFF2-40B4-BE49-F238E27FC236}">
                <a16:creationId xmlns:a16="http://schemas.microsoft.com/office/drawing/2014/main" id="{F1733F8F-AA9C-FD4B-8BA1-19638B022DEA}"/>
              </a:ext>
            </a:extLst>
          </p:cNvPr>
          <p:cNvSpPr txBox="1"/>
          <p:nvPr/>
        </p:nvSpPr>
        <p:spPr>
          <a:xfrm>
            <a:off x="5956663" y="5339106"/>
            <a:ext cx="2541102" cy="246221"/>
          </a:xfrm>
          <a:prstGeom prst="rect">
            <a:avLst/>
          </a:prstGeom>
          <a:noFill/>
        </p:spPr>
        <p:txBody>
          <a:bodyPr wrap="square" lIns="0" tIns="0" rIns="0" bIns="0" rtlCol="0">
            <a:spAutoFit/>
          </a:bodyPr>
          <a:lstStyle/>
          <a:p>
            <a:pPr algn="ctr"/>
            <a:r>
              <a:rPr lang="en-US" sz="1600" dirty="0">
                <a:solidFill>
                  <a:schemeClr val="accent1">
                    <a:lumMod val="75000"/>
                  </a:schemeClr>
                </a:solidFill>
              </a:rPr>
              <a:t>Problem-solving</a:t>
            </a:r>
          </a:p>
        </p:txBody>
      </p:sp>
      <p:sp>
        <p:nvSpPr>
          <p:cNvPr id="27" name="TextBox 26">
            <a:extLst>
              <a:ext uri="{FF2B5EF4-FFF2-40B4-BE49-F238E27FC236}">
                <a16:creationId xmlns:a16="http://schemas.microsoft.com/office/drawing/2014/main" id="{DD6B7153-19D5-E642-980F-C8250FCCFC10}"/>
              </a:ext>
            </a:extLst>
          </p:cNvPr>
          <p:cNvSpPr txBox="1"/>
          <p:nvPr/>
        </p:nvSpPr>
        <p:spPr>
          <a:xfrm>
            <a:off x="5956663" y="6111218"/>
            <a:ext cx="2541102" cy="246221"/>
          </a:xfrm>
          <a:prstGeom prst="rect">
            <a:avLst/>
          </a:prstGeom>
          <a:noFill/>
        </p:spPr>
        <p:txBody>
          <a:bodyPr wrap="square" lIns="0" tIns="0" rIns="0" bIns="0" rtlCol="0">
            <a:spAutoFit/>
          </a:bodyPr>
          <a:lstStyle/>
          <a:p>
            <a:pPr algn="ctr"/>
            <a:r>
              <a:rPr lang="en-US" sz="1600" dirty="0">
                <a:solidFill>
                  <a:schemeClr val="accent1">
                    <a:lumMod val="75000"/>
                  </a:schemeClr>
                </a:solidFill>
              </a:rPr>
              <a:t>Application of knowledge</a:t>
            </a:r>
          </a:p>
        </p:txBody>
      </p:sp>
      <p:sp>
        <p:nvSpPr>
          <p:cNvPr id="34" name="TextBox 33">
            <a:extLst>
              <a:ext uri="{FF2B5EF4-FFF2-40B4-BE49-F238E27FC236}">
                <a16:creationId xmlns:a16="http://schemas.microsoft.com/office/drawing/2014/main" id="{7C3EA674-8215-3B40-B30B-1A5436ED907B}"/>
              </a:ext>
            </a:extLst>
          </p:cNvPr>
          <p:cNvSpPr txBox="1"/>
          <p:nvPr/>
        </p:nvSpPr>
        <p:spPr>
          <a:xfrm>
            <a:off x="3296416" y="3996413"/>
            <a:ext cx="2547042" cy="492443"/>
          </a:xfrm>
          <a:prstGeom prst="rect">
            <a:avLst/>
          </a:prstGeom>
          <a:noFill/>
        </p:spPr>
        <p:txBody>
          <a:bodyPr wrap="square" lIns="0" tIns="0" rIns="0" bIns="0" rtlCol="0">
            <a:spAutoFit/>
          </a:bodyPr>
          <a:lstStyle/>
          <a:p>
            <a:pPr algn="ctr"/>
            <a:r>
              <a:rPr lang="en-US" sz="1600" dirty="0">
                <a:solidFill>
                  <a:schemeClr val="tx2"/>
                </a:solidFill>
              </a:rPr>
              <a:t>Multiple careers </a:t>
            </a:r>
          </a:p>
          <a:p>
            <a:pPr algn="ctr"/>
            <a:r>
              <a:rPr lang="en-US" sz="1600" dirty="0">
                <a:solidFill>
                  <a:schemeClr val="tx2"/>
                </a:solidFill>
              </a:rPr>
              <a:t>(often in parallel)</a:t>
            </a:r>
          </a:p>
        </p:txBody>
      </p:sp>
      <p:sp>
        <p:nvSpPr>
          <p:cNvPr id="35" name="TextBox 34">
            <a:extLst>
              <a:ext uri="{FF2B5EF4-FFF2-40B4-BE49-F238E27FC236}">
                <a16:creationId xmlns:a16="http://schemas.microsoft.com/office/drawing/2014/main" id="{BB90D5BB-3653-5E4E-B601-B25B9F33FC17}"/>
              </a:ext>
            </a:extLst>
          </p:cNvPr>
          <p:cNvSpPr txBox="1"/>
          <p:nvPr/>
        </p:nvSpPr>
        <p:spPr>
          <a:xfrm>
            <a:off x="3303188" y="5355830"/>
            <a:ext cx="2533498" cy="492443"/>
          </a:xfrm>
          <a:prstGeom prst="rect">
            <a:avLst/>
          </a:prstGeom>
          <a:noFill/>
        </p:spPr>
        <p:txBody>
          <a:bodyPr wrap="square" lIns="0" tIns="0" rIns="0" bIns="0" rtlCol="0">
            <a:spAutoFit/>
          </a:bodyPr>
          <a:lstStyle/>
          <a:p>
            <a:pPr algn="ctr"/>
            <a:r>
              <a:rPr lang="en-GB" sz="1600" dirty="0">
                <a:solidFill>
                  <a:schemeClr val="tx2"/>
                </a:solidFill>
              </a:rPr>
              <a:t>Continuously changing </a:t>
            </a:r>
          </a:p>
          <a:p>
            <a:pPr algn="ctr"/>
            <a:r>
              <a:rPr lang="en-GB" sz="1600" dirty="0">
                <a:solidFill>
                  <a:schemeClr val="tx2"/>
                </a:solidFill>
              </a:rPr>
              <a:t>set of resources</a:t>
            </a:r>
            <a:endParaRPr lang="en-US" sz="1600" dirty="0">
              <a:solidFill>
                <a:schemeClr val="tx2"/>
              </a:solidFill>
            </a:endParaRPr>
          </a:p>
        </p:txBody>
      </p:sp>
      <p:sp>
        <p:nvSpPr>
          <p:cNvPr id="36" name="TextBox 35">
            <a:extLst>
              <a:ext uri="{FF2B5EF4-FFF2-40B4-BE49-F238E27FC236}">
                <a16:creationId xmlns:a16="http://schemas.microsoft.com/office/drawing/2014/main" id="{C5FA7833-B975-EA49-B26C-DCCB792EA25C}"/>
              </a:ext>
            </a:extLst>
          </p:cNvPr>
          <p:cNvSpPr txBox="1"/>
          <p:nvPr/>
        </p:nvSpPr>
        <p:spPr>
          <a:xfrm>
            <a:off x="3303188" y="4664437"/>
            <a:ext cx="2533498" cy="492443"/>
          </a:xfrm>
          <a:prstGeom prst="rect">
            <a:avLst/>
          </a:prstGeom>
          <a:noFill/>
        </p:spPr>
        <p:txBody>
          <a:bodyPr wrap="square" lIns="0" tIns="0" rIns="0" bIns="0" rtlCol="0">
            <a:spAutoFit/>
          </a:bodyPr>
          <a:lstStyle/>
          <a:p>
            <a:pPr algn="ctr"/>
            <a:r>
              <a:rPr lang="en-US" sz="1600" dirty="0">
                <a:solidFill>
                  <a:schemeClr val="tx2"/>
                </a:solidFill>
              </a:rPr>
              <a:t>Fast retrieval </a:t>
            </a:r>
          </a:p>
          <a:p>
            <a:pPr algn="ctr"/>
            <a:r>
              <a:rPr lang="en-US" sz="1600" dirty="0">
                <a:solidFill>
                  <a:schemeClr val="tx2"/>
                </a:solidFill>
              </a:rPr>
              <a:t>of information</a:t>
            </a:r>
          </a:p>
        </p:txBody>
      </p:sp>
      <p:sp>
        <p:nvSpPr>
          <p:cNvPr id="37" name="TextBox 36">
            <a:extLst>
              <a:ext uri="{FF2B5EF4-FFF2-40B4-BE49-F238E27FC236}">
                <a16:creationId xmlns:a16="http://schemas.microsoft.com/office/drawing/2014/main" id="{BA498762-48A2-F845-A94B-10E2C89B08F1}"/>
              </a:ext>
            </a:extLst>
          </p:cNvPr>
          <p:cNvSpPr txBox="1"/>
          <p:nvPr/>
        </p:nvSpPr>
        <p:spPr>
          <a:xfrm>
            <a:off x="3580593" y="6029633"/>
            <a:ext cx="1978689" cy="246221"/>
          </a:xfrm>
          <a:prstGeom prst="rect">
            <a:avLst/>
          </a:prstGeom>
          <a:noFill/>
        </p:spPr>
        <p:txBody>
          <a:bodyPr wrap="square" lIns="0" tIns="0" rIns="0" bIns="0" rtlCol="0">
            <a:spAutoFit/>
          </a:bodyPr>
          <a:lstStyle/>
          <a:p>
            <a:pPr algn="ctr"/>
            <a:r>
              <a:rPr lang="en-US" sz="1600" dirty="0">
                <a:solidFill>
                  <a:schemeClr val="tx2"/>
                </a:solidFill>
              </a:rPr>
              <a:t>More teamwork</a:t>
            </a:r>
          </a:p>
        </p:txBody>
      </p:sp>
      <p:sp>
        <p:nvSpPr>
          <p:cNvPr id="33" name="Right Arrow 32">
            <a:extLst>
              <a:ext uri="{FF2B5EF4-FFF2-40B4-BE49-F238E27FC236}">
                <a16:creationId xmlns:a16="http://schemas.microsoft.com/office/drawing/2014/main" id="{DAC338DA-3F80-1D48-9D55-565B89D6645F}"/>
              </a:ext>
            </a:extLst>
          </p:cNvPr>
          <p:cNvSpPr/>
          <p:nvPr/>
        </p:nvSpPr>
        <p:spPr>
          <a:xfrm>
            <a:off x="2476455" y="3965206"/>
            <a:ext cx="978408" cy="484632"/>
          </a:xfrm>
          <a:prstGeom prst="rightArrow">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a:extLst>
              <a:ext uri="{FF2B5EF4-FFF2-40B4-BE49-F238E27FC236}">
                <a16:creationId xmlns:a16="http://schemas.microsoft.com/office/drawing/2014/main" id="{B2A25842-39D0-B047-A517-36E80467FB8D}"/>
              </a:ext>
            </a:extLst>
          </p:cNvPr>
          <p:cNvSpPr/>
          <p:nvPr/>
        </p:nvSpPr>
        <p:spPr>
          <a:xfrm>
            <a:off x="2476455" y="4639598"/>
            <a:ext cx="978408" cy="484632"/>
          </a:xfrm>
          <a:prstGeom prst="rightArrow">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a:extLst>
              <a:ext uri="{FF2B5EF4-FFF2-40B4-BE49-F238E27FC236}">
                <a16:creationId xmlns:a16="http://schemas.microsoft.com/office/drawing/2014/main" id="{423B074D-4AB7-BA43-B16F-B3FB6A456FCA}"/>
              </a:ext>
            </a:extLst>
          </p:cNvPr>
          <p:cNvSpPr/>
          <p:nvPr/>
        </p:nvSpPr>
        <p:spPr>
          <a:xfrm>
            <a:off x="2459200" y="5285073"/>
            <a:ext cx="978408" cy="484632"/>
          </a:xfrm>
          <a:prstGeom prst="rightArrow">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a:extLst>
              <a:ext uri="{FF2B5EF4-FFF2-40B4-BE49-F238E27FC236}">
                <a16:creationId xmlns:a16="http://schemas.microsoft.com/office/drawing/2014/main" id="{038840BF-2C79-9949-B856-CF9E8E66C520}"/>
              </a:ext>
            </a:extLst>
          </p:cNvPr>
          <p:cNvSpPr/>
          <p:nvPr/>
        </p:nvSpPr>
        <p:spPr>
          <a:xfrm>
            <a:off x="2476455" y="5942757"/>
            <a:ext cx="978408" cy="484632"/>
          </a:xfrm>
          <a:prstGeom prst="rightArrow">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9986569"/>
      </p:ext>
    </p:extLst>
  </p:cSld>
  <p:clrMapOvr>
    <a:masterClrMapping/>
  </p:clrMapOvr>
</p:sld>
</file>

<file path=ppt/theme/theme1.xml><?xml version="1.0" encoding="utf-8"?>
<a:theme xmlns:a="http://schemas.openxmlformats.org/drawingml/2006/main" name="Pearson">
  <a:themeElements>
    <a:clrScheme name="Pearson colors">
      <a:dk1>
        <a:srgbClr val="000000"/>
      </a:dk1>
      <a:lt1>
        <a:srgbClr val="D4EAE4"/>
      </a:lt1>
      <a:dk2>
        <a:srgbClr val="007FA3"/>
      </a:dk2>
      <a:lt2>
        <a:srgbClr val="003057"/>
      </a:lt2>
      <a:accent1>
        <a:srgbClr val="D2DB0E"/>
      </a:accent1>
      <a:accent2>
        <a:srgbClr val="12B2A6"/>
      </a:accent2>
      <a:accent3>
        <a:srgbClr val="DB0020"/>
      </a:accent3>
      <a:accent4>
        <a:srgbClr val="9E007E"/>
      </a:accent4>
      <a:accent5>
        <a:srgbClr val="EA7600"/>
      </a:accent5>
      <a:accent6>
        <a:srgbClr val="005A70"/>
      </a:accent6>
      <a:hlink>
        <a:srgbClr val="0563C1"/>
      </a:hlink>
      <a:folHlink>
        <a:srgbClr val="954F72"/>
      </a:folHlink>
    </a:clrScheme>
    <a:fontScheme name="Pearson Rebran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200">
            <a:solidFill>
              <a:schemeClr val="tx2"/>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9925</TotalTime>
  <Words>8177</Words>
  <Application>Microsoft Macintosh PowerPoint</Application>
  <PresentationFormat>On-screen Show (4:3)</PresentationFormat>
  <Paragraphs>544</Paragraphs>
  <Slides>35</Slides>
  <Notes>35</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Times New Roman</vt:lpstr>
      <vt:lpstr>Pearson</vt:lpstr>
      <vt:lpstr>Beyond 21st Century Skills through  Science</vt:lpstr>
      <vt:lpstr>Introductions</vt:lpstr>
      <vt:lpstr>Predicting the future Careers</vt:lpstr>
      <vt:lpstr>Predicting the future Careers</vt:lpstr>
      <vt:lpstr>Predicting the future Careers</vt:lpstr>
      <vt:lpstr>Predicting the future Careers</vt:lpstr>
      <vt:lpstr>Predicting the future Careers</vt:lpstr>
      <vt:lpstr>Predicting the future Careers</vt:lpstr>
      <vt:lpstr>Predicting the future Careers</vt:lpstr>
      <vt:lpstr>Key skills The seven STEM skills</vt:lpstr>
      <vt:lpstr>Key skills  Teaching the seven STEM skills</vt:lpstr>
      <vt:lpstr>Key skills  Teaching the seven STEM skills</vt:lpstr>
      <vt:lpstr>Key skills  Teaching the seven STEM skills</vt:lpstr>
      <vt:lpstr>Some STEM skill activities 1. Communication</vt:lpstr>
      <vt:lpstr>Some STEM skill activities 1. Communication</vt:lpstr>
      <vt:lpstr>Key skills Teaching the seven STEM skills</vt:lpstr>
      <vt:lpstr>Some STEM skill activities 2. Generation and analysis of data</vt:lpstr>
      <vt:lpstr>Some STEM skill activities 2. Generation and analysis of data</vt:lpstr>
      <vt:lpstr>Some STEM skill activities 2. Generation and analysis of data</vt:lpstr>
      <vt:lpstr>Some STEM skill activities 2. Generation and analysis of data</vt:lpstr>
      <vt:lpstr>Some STEM skill activities 2. Generation and analysis of data</vt:lpstr>
      <vt:lpstr>Some STEM skill activities 2. Generation and analysis of data</vt:lpstr>
      <vt:lpstr>Some STEM skill activities  2. Generation and analysis of data</vt:lpstr>
      <vt:lpstr>Some STEM skill activities  2. Generation and analysis of data</vt:lpstr>
      <vt:lpstr>Some STEM skill activities 3. Problem-solving</vt:lpstr>
      <vt:lpstr>Key skills Teaching the seven STEM skills</vt:lpstr>
      <vt:lpstr>Key skills Teaching the seven STEM skills </vt:lpstr>
      <vt:lpstr>Key skills Teaching the seven STEM skills </vt:lpstr>
      <vt:lpstr>Key skills Teaching the seven STEM skills </vt:lpstr>
      <vt:lpstr>PowerPoint Presentation</vt:lpstr>
      <vt:lpstr>PowerPoint Presentation</vt:lpstr>
      <vt:lpstr>PowerPoint Presentation</vt:lpstr>
      <vt:lpstr>Key skills Teaching the seven STEM skills</vt:lpstr>
      <vt:lpstr>PowerPoint Presentation</vt:lpstr>
      <vt:lpstr>Further information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Brand Architecture &amp; Visual Identity</dc:title>
  <dc:creator>Coulthard, Sue</dc:creator>
  <cp:lastModifiedBy>Mark Levesley</cp:lastModifiedBy>
  <cp:revision>558</cp:revision>
  <cp:lastPrinted>2019-11-04T14:09:22Z</cp:lastPrinted>
  <dcterms:created xsi:type="dcterms:W3CDTF">2015-06-15T13:50:26Z</dcterms:created>
  <dcterms:modified xsi:type="dcterms:W3CDTF">2019-11-05T10:20:34Z</dcterms:modified>
</cp:coreProperties>
</file>